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Lst>
  <p:sldSz cx="14630400" cy="18933160"/>
  <p:notesSz cx="18933160" cy="14630400"/>
  <p:embeddedFontLst>
    <p:embeddedFont>
      <p:font typeface="Crimson Pro Semi Bold" pitchFamily="34" charset="0"/>
      <p:regular r:id="rId17"/>
    </p:embeddedFont>
    <p:embeddedFont>
      <p:font typeface="Crimson Pro Semi Bold" pitchFamily="34" charset="-122"/>
      <p:regular r:id="rId18"/>
    </p:embeddedFont>
    <p:embeddedFont>
      <p:font typeface="Crimson Pro Semi Bold" pitchFamily="34" charset="-120"/>
      <p:regular r:id="rId19"/>
    </p:embeddedFont>
    <p:embeddedFont>
      <p:font typeface="Heebo" pitchFamily="34" charset="0"/>
      <p:regular r:id="rId20"/>
    </p:embeddedFont>
    <p:embeddedFont>
      <p:font typeface="Heebo" pitchFamily="34" charset="-122"/>
      <p:regular r:id="rId21"/>
    </p:embeddedFont>
    <p:embeddedFont>
      <p:font typeface="Heebo" pitchFamily="34" charset="-120"/>
      <p:regular r:id="rId22"/>
    </p:embeddedFont>
    <p:embeddedFont>
      <p:font typeface="Calibri" panose="020F0502020204030204" charset="0"/>
      <p:regular r:id="rId23"/>
      <p:bold r:id="rId24"/>
      <p:italic r:id="rId25"/>
      <p:boldItalic r:id="rId26"/>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font" Target="fonts/font10.fntdata"/><Relationship Id="rId25" Type="http://schemas.openxmlformats.org/officeDocument/2006/relationships/font" Target="fonts/font9.fntdata"/><Relationship Id="rId24" Type="http://schemas.openxmlformats.org/officeDocument/2006/relationships/font" Target="fonts/font8.fntdata"/><Relationship Id="rId23" Type="http://schemas.openxmlformats.org/officeDocument/2006/relationships/font" Target="fonts/font7.fntdata"/><Relationship Id="rId22" Type="http://schemas.openxmlformats.org/officeDocument/2006/relationships/font" Target="fonts/font6.fntdata"/><Relationship Id="rId21" Type="http://schemas.openxmlformats.org/officeDocument/2006/relationships/font" Target="fonts/font5.fntdata"/><Relationship Id="rId20" Type="http://schemas.openxmlformats.org/officeDocument/2006/relationships/font" Target="fonts/font4.fntdata"/><Relationship Id="rId2" Type="http://schemas.openxmlformats.org/officeDocument/2006/relationships/theme" Target="theme/theme1.xml"/><Relationship Id="rId19" Type="http://schemas.openxmlformats.org/officeDocument/2006/relationships/font" Target="fonts/font3.fntdata"/><Relationship Id="rId18" Type="http://schemas.openxmlformats.org/officeDocument/2006/relationships/font" Target="fonts/font2.fntdata"/><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F0F0F1"/>
          </a:solidFill>
        </p:spPr>
      </p:sp>
      <p:sp>
        <p:nvSpPr>
          <p:cNvPr id="3" name="Shape 1"/>
          <p:cNvSpPr/>
          <p:nvPr/>
        </p:nvSpPr>
        <p:spPr>
          <a:xfrm>
            <a:off x="0" y="1071"/>
            <a:ext cx="14630400" cy="18931197"/>
          </a:xfrm>
          <a:prstGeom prst="rect">
            <a:avLst/>
          </a:prstGeom>
          <a:solidFill>
            <a:srgbClr val="FFFFFF"/>
          </a:solidFill>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F0F0F1"/>
          </a:solidFill>
        </p:spPr>
      </p:sp>
      <p:sp>
        <p:nvSpPr>
          <p:cNvPr id="3" name="Shape 1"/>
          <p:cNvSpPr/>
          <p:nvPr/>
        </p:nvSpPr>
        <p:spPr>
          <a:xfrm>
            <a:off x="0" y="1071"/>
            <a:ext cx="14630400" cy="18931197"/>
          </a:xfrm>
          <a:prstGeom prst="rect">
            <a:avLst/>
          </a:prstGeom>
          <a:solidFill>
            <a:srgbClr val="FFFFFF"/>
          </a:solidFill>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F0F0F1"/>
          </a:solidFill>
        </p:spPr>
      </p:sp>
      <p:sp>
        <p:nvSpPr>
          <p:cNvPr id="3" name="Shape 1"/>
          <p:cNvSpPr/>
          <p:nvPr/>
        </p:nvSpPr>
        <p:spPr>
          <a:xfrm>
            <a:off x="0" y="1071"/>
            <a:ext cx="14630400" cy="18931197"/>
          </a:xfrm>
          <a:prstGeom prst="rect">
            <a:avLst/>
          </a:prstGeom>
          <a:solidFill>
            <a:srgbClr val="FFFFFF"/>
          </a:solidFill>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F0F0F1"/>
          </a:solidFill>
        </p:spPr>
      </p:sp>
      <p:sp>
        <p:nvSpPr>
          <p:cNvPr id="3" name="Shape 1"/>
          <p:cNvSpPr/>
          <p:nvPr/>
        </p:nvSpPr>
        <p:spPr>
          <a:xfrm>
            <a:off x="0" y="1071"/>
            <a:ext cx="14630400" cy="18931197"/>
          </a:xfrm>
          <a:prstGeom prst="rect">
            <a:avLst/>
          </a:prstGeom>
          <a:solidFill>
            <a:srgbClr val="FFFFFF"/>
          </a:solidFill>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F0F0F1"/>
          </a:solidFill>
        </p:spPr>
      </p:sp>
      <p:sp>
        <p:nvSpPr>
          <p:cNvPr id="3" name="Shape 1"/>
          <p:cNvSpPr/>
          <p:nvPr/>
        </p:nvSpPr>
        <p:spPr>
          <a:xfrm>
            <a:off x="0" y="1071"/>
            <a:ext cx="14630400" cy="18931197"/>
          </a:xfrm>
          <a:prstGeom prst="rect">
            <a:avLst/>
          </a:prstGeom>
          <a:solidFill>
            <a:srgbClr val="FFFFFF"/>
          </a:solidFill>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F0F0F1"/>
          </a:solidFill>
        </p:spPr>
      </p:sp>
      <p:sp>
        <p:nvSpPr>
          <p:cNvPr id="3" name="Shape 1"/>
          <p:cNvSpPr/>
          <p:nvPr/>
        </p:nvSpPr>
        <p:spPr>
          <a:xfrm>
            <a:off x="0" y="1071"/>
            <a:ext cx="14630400" cy="18931197"/>
          </a:xfrm>
          <a:prstGeom prst="rect">
            <a:avLst/>
          </a:prstGeom>
          <a:solidFill>
            <a:srgbClr val="FFFFFF"/>
          </a:solidFill>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F0F0F1"/>
          </a:solidFill>
        </p:spPr>
      </p:sp>
      <p:sp>
        <p:nvSpPr>
          <p:cNvPr id="3" name="Shape 1"/>
          <p:cNvSpPr/>
          <p:nvPr/>
        </p:nvSpPr>
        <p:spPr>
          <a:xfrm>
            <a:off x="0" y="1071"/>
            <a:ext cx="14630400" cy="18931197"/>
          </a:xfrm>
          <a:prstGeom prst="rect">
            <a:avLst/>
          </a:prstGeom>
          <a:solidFill>
            <a:srgbClr val="FFFFFF"/>
          </a:solidFill>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F0F0F1"/>
          </a:solidFill>
        </p:spPr>
      </p:sp>
      <p:sp>
        <p:nvSpPr>
          <p:cNvPr id="3" name="Shape 1"/>
          <p:cNvSpPr/>
          <p:nvPr/>
        </p:nvSpPr>
        <p:spPr>
          <a:xfrm>
            <a:off x="0" y="1071"/>
            <a:ext cx="14630400" cy="18931197"/>
          </a:xfrm>
          <a:prstGeom prst="rect">
            <a:avLst/>
          </a:prstGeom>
          <a:solidFill>
            <a:srgbClr val="FFFFFF"/>
          </a:solidFill>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F0F0F1"/>
          </a:solidFill>
        </p:spPr>
      </p:sp>
      <p:sp>
        <p:nvSpPr>
          <p:cNvPr id="3" name="Shape 1"/>
          <p:cNvSpPr/>
          <p:nvPr/>
        </p:nvSpPr>
        <p:spPr>
          <a:xfrm>
            <a:off x="0" y="1071"/>
            <a:ext cx="14630400" cy="18931197"/>
          </a:xfrm>
          <a:prstGeom prst="rect">
            <a:avLst/>
          </a:prstGeom>
          <a:solidFill>
            <a:srgbClr val="FFFFFF"/>
          </a:solidFill>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solidFill>
            <a:srgbClr val="F0F0F1"/>
          </a:solidFill>
        </p:spPr>
      </p:sp>
      <p:sp>
        <p:nvSpPr>
          <p:cNvPr id="3" name="Shape 1"/>
          <p:cNvSpPr/>
          <p:nvPr/>
        </p:nvSpPr>
        <p:spPr>
          <a:xfrm>
            <a:off x="0" y="1071"/>
            <a:ext cx="14630400" cy="18931197"/>
          </a:xfrm>
          <a:prstGeom prst="rect">
            <a:avLst/>
          </a:prstGeom>
          <a:solidFill>
            <a:srgbClr val="FFFFFF"/>
          </a:solidFill>
        </p:spPr>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0" y="1071"/>
            <a:ext cx="14630400" cy="18931197"/>
          </a:xfrm>
          <a:prstGeom prst="rect">
            <a:avLst/>
          </a:prstGeom>
          <a:noFill/>
        </p:spPr>
        <p:txBody>
          <a:bodyPr/>
          <a:p>
            <a:endParaRPr lang="en-US"/>
          </a:p>
        </p:txBody>
      </p:sp>
      <p:sp>
        <p:nvSpPr>
          <p:cNvPr id="4" name="Text 1"/>
          <p:cNvSpPr/>
          <p:nvPr/>
        </p:nvSpPr>
        <p:spPr>
          <a:xfrm>
            <a:off x="939522" y="739172"/>
            <a:ext cx="12620625" cy="838815"/>
          </a:xfrm>
          <a:prstGeom prst="rect">
            <a:avLst/>
          </a:prstGeom>
          <a:noFill/>
        </p:spPr>
        <p:txBody>
          <a:bodyPr wrap="none" lIns="0" tIns="0" rIns="0" bIns="0" rtlCol="0" anchor="t"/>
          <a:lstStyle/>
          <a:p>
            <a:pPr marL="0" indent="0" algn="l">
              <a:lnSpc>
                <a:spcPts val="6600"/>
              </a:lnSpc>
              <a:buNone/>
            </a:pPr>
            <a:endParaRPr lang="en-US" sz="5250" dirty="0"/>
          </a:p>
        </p:txBody>
      </p:sp>
      <p:sp>
        <p:nvSpPr>
          <p:cNvPr id="5" name="Text 2"/>
          <p:cNvSpPr/>
          <p:nvPr/>
        </p:nvSpPr>
        <p:spPr>
          <a:xfrm>
            <a:off x="939522" y="1980608"/>
            <a:ext cx="12751356" cy="2147633"/>
          </a:xfrm>
          <a:prstGeom prst="rect">
            <a:avLst/>
          </a:prstGeom>
          <a:noFill/>
        </p:spPr>
        <p:txBody>
          <a:bodyPr wrap="square" lIns="0" tIns="0" rIns="0" bIns="0" rtlCol="0" anchor="t"/>
          <a:lstStyle/>
          <a:p>
            <a:pPr marL="0" indent="0" algn="l">
              <a:lnSpc>
                <a:spcPts val="3350"/>
              </a:lnSpc>
              <a:buNone/>
            </a:pPr>
            <a:endParaRPr lang="en-US" sz="2100" dirty="0"/>
          </a:p>
        </p:txBody>
      </p:sp>
      <p:pic>
        <p:nvPicPr>
          <p:cNvPr id="6" name="Picture 5" descr="image (1)"/>
          <p:cNvPicPr>
            <a:picLocks noChangeAspect="1"/>
          </p:cNvPicPr>
          <p:nvPr/>
        </p:nvPicPr>
        <p:blipFill>
          <a:blip r:embed="rId1"/>
          <a:stretch>
            <a:fillRect/>
          </a:stretch>
        </p:blipFill>
        <p:spPr>
          <a:xfrm>
            <a:off x="-49530" y="-24765"/>
            <a:ext cx="14664690" cy="18963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39522" y="739172"/>
            <a:ext cx="6711077" cy="838815"/>
          </a:xfrm>
          <a:prstGeom prst="rect">
            <a:avLst/>
          </a:prstGeom>
          <a:noFill/>
        </p:spPr>
        <p:txBody>
          <a:bodyPr wrap="none" lIns="0" tIns="0" rIns="0" bIns="0" rtlCol="0" anchor="t"/>
          <a:lstStyle/>
          <a:p>
            <a:pPr marL="0" indent="0" algn="l">
              <a:lnSpc>
                <a:spcPts val="6600"/>
              </a:lnSpc>
              <a:buNone/>
            </a:pPr>
            <a:r>
              <a:rPr lang="en-US" sz="5250" dirty="0">
                <a:solidFill>
                  <a:srgbClr val="152D47"/>
                </a:solidFill>
                <a:latin typeface="Crimson Pro Semi Bold" pitchFamily="34" charset="0"/>
                <a:ea typeface="Crimson Pro Semi Bold" pitchFamily="34" charset="-122"/>
                <a:cs typeface="Crimson Pro Semi Bold" pitchFamily="34" charset="-120"/>
              </a:rPr>
              <a:t>Approval / Sign-Off</a:t>
            </a:r>
            <a:endParaRPr lang="en-US" sz="5250" dirty="0"/>
          </a:p>
        </p:txBody>
      </p:sp>
      <p:sp>
        <p:nvSpPr>
          <p:cNvPr id="3" name="Text 1"/>
          <p:cNvSpPr/>
          <p:nvPr/>
        </p:nvSpPr>
        <p:spPr>
          <a:xfrm>
            <a:off x="939522" y="2114776"/>
            <a:ext cx="12751356" cy="1288580"/>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This final section serves as a formal agreement, capturing the necessary signatures to signify acceptance of the outlined plan. Once signed, this document becomes the guiding framework for your outsourced web development project, ensuring all parties are aligned and committed to its successful execution.</a:t>
            </a:r>
            <a:endParaRPr lang="en-US" sz="2100" dirty="0"/>
          </a:p>
        </p:txBody>
      </p:sp>
      <p:sp>
        <p:nvSpPr>
          <p:cNvPr id="4" name="Text 2"/>
          <p:cNvSpPr/>
          <p:nvPr/>
        </p:nvSpPr>
        <p:spPr>
          <a:xfrm>
            <a:off x="939522" y="3973598"/>
            <a:ext cx="3416618" cy="419288"/>
          </a:xfrm>
          <a:prstGeom prst="rect">
            <a:avLst/>
          </a:prstGeom>
          <a:noFill/>
        </p:spPr>
        <p:txBody>
          <a:bodyPr wrap="none" lIns="0" tIns="0" rIns="0" bIns="0" rtlCol="0" anchor="t"/>
          <a:lstStyle/>
          <a:p>
            <a:pPr marL="0" indent="0" algn="l">
              <a:lnSpc>
                <a:spcPts val="3300"/>
              </a:lnSpc>
              <a:buNone/>
            </a:pPr>
            <a:r>
              <a:rPr lang="en-US" sz="2600" dirty="0">
                <a:solidFill>
                  <a:srgbClr val="152D47"/>
                </a:solidFill>
                <a:latin typeface="Crimson Pro Semi Bold" pitchFamily="34" charset="0"/>
                <a:ea typeface="Crimson Pro Semi Bold" pitchFamily="34" charset="-122"/>
                <a:cs typeface="Crimson Pro Semi Bold" pitchFamily="34" charset="-120"/>
              </a:rPr>
              <a:t>Client Name / Signature:</a:t>
            </a:r>
            <a:endParaRPr lang="en-US" sz="2600" dirty="0"/>
          </a:p>
        </p:txBody>
      </p:sp>
      <p:sp>
        <p:nvSpPr>
          <p:cNvPr id="5" name="Text 3"/>
          <p:cNvSpPr/>
          <p:nvPr/>
        </p:nvSpPr>
        <p:spPr>
          <a:xfrm>
            <a:off x="939522" y="4661221"/>
            <a:ext cx="6048256" cy="859053"/>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6" name="Text 4"/>
          <p:cNvSpPr/>
          <p:nvPr/>
        </p:nvSpPr>
        <p:spPr>
          <a:xfrm>
            <a:off x="939522" y="5788610"/>
            <a:ext cx="3355538" cy="419288"/>
          </a:xfrm>
          <a:prstGeom prst="rect">
            <a:avLst/>
          </a:prstGeom>
          <a:noFill/>
        </p:spPr>
        <p:txBody>
          <a:bodyPr wrap="none" lIns="0" tIns="0" rIns="0" bIns="0" rtlCol="0" anchor="t"/>
          <a:lstStyle/>
          <a:p>
            <a:pPr marL="0" indent="0" algn="l">
              <a:lnSpc>
                <a:spcPts val="3300"/>
              </a:lnSpc>
              <a:buNone/>
            </a:pPr>
            <a:r>
              <a:rPr lang="en-US" sz="2600" dirty="0">
                <a:solidFill>
                  <a:srgbClr val="152D47"/>
                </a:solidFill>
                <a:latin typeface="Crimson Pro Semi Bold" pitchFamily="34" charset="0"/>
                <a:ea typeface="Crimson Pro Semi Bold" pitchFamily="34" charset="-122"/>
                <a:cs typeface="Crimson Pro Semi Bold" pitchFamily="34" charset="-120"/>
              </a:rPr>
              <a:t>Date:</a:t>
            </a:r>
            <a:endParaRPr lang="en-US" sz="2600" dirty="0"/>
          </a:p>
        </p:txBody>
      </p:sp>
      <p:sp>
        <p:nvSpPr>
          <p:cNvPr id="7" name="Text 5"/>
          <p:cNvSpPr/>
          <p:nvPr/>
        </p:nvSpPr>
        <p:spPr>
          <a:xfrm>
            <a:off x="939522" y="6476233"/>
            <a:ext cx="6048256" cy="859053"/>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8" name="Text 6"/>
          <p:cNvSpPr/>
          <p:nvPr/>
        </p:nvSpPr>
        <p:spPr>
          <a:xfrm>
            <a:off x="7650242" y="3973598"/>
            <a:ext cx="3355538" cy="419288"/>
          </a:xfrm>
          <a:prstGeom prst="rect">
            <a:avLst/>
          </a:prstGeom>
          <a:noFill/>
        </p:spPr>
        <p:txBody>
          <a:bodyPr wrap="none" lIns="0" tIns="0" rIns="0" bIns="0" rtlCol="0" anchor="t"/>
          <a:lstStyle/>
          <a:p>
            <a:pPr marL="0" indent="0" algn="l">
              <a:lnSpc>
                <a:spcPts val="3300"/>
              </a:lnSpc>
              <a:buNone/>
            </a:pPr>
            <a:r>
              <a:rPr lang="en-US" sz="2600" dirty="0">
                <a:solidFill>
                  <a:srgbClr val="152D47"/>
                </a:solidFill>
                <a:latin typeface="Crimson Pro Semi Bold" pitchFamily="34" charset="0"/>
                <a:ea typeface="Crimson Pro Semi Bold" pitchFamily="34" charset="-122"/>
                <a:cs typeface="Crimson Pro Semi Bold" pitchFamily="34" charset="-120"/>
              </a:rPr>
              <a:t>Outsourced Team Lead:</a:t>
            </a:r>
            <a:endParaRPr lang="en-US" sz="2600" dirty="0"/>
          </a:p>
        </p:txBody>
      </p:sp>
      <p:sp>
        <p:nvSpPr>
          <p:cNvPr id="9" name="Text 7"/>
          <p:cNvSpPr/>
          <p:nvPr/>
        </p:nvSpPr>
        <p:spPr>
          <a:xfrm>
            <a:off x="7650242" y="4661221"/>
            <a:ext cx="6048256" cy="859053"/>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10" name="Text 8"/>
          <p:cNvSpPr/>
          <p:nvPr/>
        </p:nvSpPr>
        <p:spPr>
          <a:xfrm>
            <a:off x="7650242" y="5788610"/>
            <a:ext cx="3355538" cy="419288"/>
          </a:xfrm>
          <a:prstGeom prst="rect">
            <a:avLst/>
          </a:prstGeom>
          <a:noFill/>
        </p:spPr>
        <p:txBody>
          <a:bodyPr wrap="none" lIns="0" tIns="0" rIns="0" bIns="0" rtlCol="0" anchor="t"/>
          <a:lstStyle/>
          <a:p>
            <a:pPr marL="0" indent="0" algn="l">
              <a:lnSpc>
                <a:spcPts val="3300"/>
              </a:lnSpc>
              <a:buNone/>
            </a:pPr>
            <a:r>
              <a:rPr lang="en-US" sz="2600" dirty="0">
                <a:solidFill>
                  <a:srgbClr val="152D47"/>
                </a:solidFill>
                <a:latin typeface="Crimson Pro Semi Bold" pitchFamily="34" charset="0"/>
                <a:ea typeface="Crimson Pro Semi Bold" pitchFamily="34" charset="-122"/>
                <a:cs typeface="Crimson Pro Semi Bold" pitchFamily="34" charset="-120"/>
              </a:rPr>
              <a:t>Date:</a:t>
            </a:r>
            <a:endParaRPr lang="en-US" sz="2600" dirty="0"/>
          </a:p>
        </p:txBody>
      </p:sp>
      <p:sp>
        <p:nvSpPr>
          <p:cNvPr id="11" name="Text 9"/>
          <p:cNvSpPr/>
          <p:nvPr/>
        </p:nvSpPr>
        <p:spPr>
          <a:xfrm>
            <a:off x="7650242" y="6476233"/>
            <a:ext cx="6048256" cy="859053"/>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12" name="Text 10"/>
          <p:cNvSpPr/>
          <p:nvPr/>
        </p:nvSpPr>
        <p:spPr>
          <a:xfrm>
            <a:off x="939522" y="7878743"/>
            <a:ext cx="12751356" cy="429527"/>
          </a:xfrm>
          <a:prstGeom prst="rect">
            <a:avLst/>
          </a:prstGeom>
          <a:noFill/>
        </p:spPr>
        <p:txBody>
          <a:bodyPr wrap="none" lIns="0" tIns="0" rIns="0" bIns="0" rtlCol="0" anchor="t"/>
          <a:lstStyle/>
          <a:p>
            <a:pPr marL="0" indent="0" algn="ctr">
              <a:lnSpc>
                <a:spcPts val="3350"/>
              </a:lnSpc>
              <a:buNone/>
            </a:pPr>
            <a:r>
              <a:rPr lang="en-US" sz="2100" dirty="0">
                <a:solidFill>
                  <a:srgbClr val="4C4C4D"/>
                </a:solidFill>
                <a:latin typeface="Heebo" pitchFamily="34" charset="0"/>
                <a:ea typeface="Heebo" pitchFamily="34" charset="-122"/>
                <a:cs typeface="Heebo" pitchFamily="34" charset="-120"/>
              </a:rPr>
              <a:t>Thank you for partnering with us to bring your vision to life!</a:t>
            </a:r>
            <a:endParaRPr lang="en-US" sz="2100" dirty="0"/>
          </a:p>
        </p:txBody>
      </p:sp>
      <p:pic>
        <p:nvPicPr>
          <p:cNvPr id="13" name="Picture 12" descr="An In-Depth Guide To Outsourcing Web Development inner image 5_CTA"/>
          <p:cNvPicPr>
            <a:picLocks noChangeAspect="1"/>
          </p:cNvPicPr>
          <p:nvPr/>
        </p:nvPicPr>
        <p:blipFill>
          <a:blip r:embed="rId1"/>
          <a:stretch>
            <a:fillRect/>
          </a:stretch>
        </p:blipFill>
        <p:spPr>
          <a:xfrm>
            <a:off x="431800" y="12968605"/>
            <a:ext cx="13766165" cy="51396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39522" y="739172"/>
            <a:ext cx="6711077" cy="838815"/>
          </a:xfrm>
          <a:prstGeom prst="rect">
            <a:avLst/>
          </a:prstGeom>
          <a:noFill/>
        </p:spPr>
        <p:txBody>
          <a:bodyPr wrap="none" lIns="0" tIns="0" rIns="0" bIns="0" rtlCol="0" anchor="t"/>
          <a:lstStyle/>
          <a:p>
            <a:pPr marL="0" indent="0" algn="l">
              <a:lnSpc>
                <a:spcPts val="6600"/>
              </a:lnSpc>
              <a:buNone/>
            </a:pPr>
            <a:r>
              <a:rPr lang="en-US" sz="5250" dirty="0">
                <a:solidFill>
                  <a:srgbClr val="152D47"/>
                </a:solidFill>
                <a:latin typeface="Crimson Pro Semi Bold" pitchFamily="34" charset="0"/>
                <a:ea typeface="Crimson Pro Semi Bold" pitchFamily="34" charset="-122"/>
                <a:cs typeface="Crimson Pro Semi Bold" pitchFamily="34" charset="-120"/>
              </a:rPr>
              <a:t>1. Web Project Overview</a:t>
            </a:r>
            <a:endParaRPr lang="en-US" sz="5250" dirty="0"/>
          </a:p>
        </p:txBody>
      </p:sp>
      <p:sp>
        <p:nvSpPr>
          <p:cNvPr id="3" name="Text 1"/>
          <p:cNvSpPr/>
          <p:nvPr/>
        </p:nvSpPr>
        <p:spPr>
          <a:xfrm>
            <a:off x="939522" y="2114776"/>
            <a:ext cx="12751356" cy="1718107"/>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Clearly defining your web project's fundamental aspects is the first critical step. This section helps you articulate the core purpose, target audience, and overarching business goals, setting the stage for a successful development journey. A well-defined overview ensures all stakeholders share a common understanding and vision for the project.</a:t>
            </a:r>
            <a:endParaRPr lang="en-US" sz="2100" dirty="0"/>
          </a:p>
        </p:txBody>
      </p:sp>
      <p:sp>
        <p:nvSpPr>
          <p:cNvPr id="4" name="Shape 2"/>
          <p:cNvSpPr/>
          <p:nvPr/>
        </p:nvSpPr>
        <p:spPr>
          <a:xfrm>
            <a:off x="939522" y="4134789"/>
            <a:ext cx="12751356" cy="3948836"/>
          </a:xfrm>
          <a:prstGeom prst="roundRect">
            <a:avLst>
              <a:gd name="adj" fmla="val 1020"/>
            </a:avLst>
          </a:prstGeom>
          <a:solidFill>
            <a:srgbClr val="FFFFFF"/>
          </a:solidFill>
          <a:ln w="30480">
            <a:solidFill>
              <a:srgbClr val="D8D4D4"/>
            </a:solidFill>
            <a:prstDash val="solid"/>
          </a:ln>
        </p:spPr>
      </p:sp>
      <p:sp>
        <p:nvSpPr>
          <p:cNvPr id="5" name="Shape 3"/>
          <p:cNvSpPr/>
          <p:nvPr/>
        </p:nvSpPr>
        <p:spPr>
          <a:xfrm>
            <a:off x="970002" y="4165266"/>
            <a:ext cx="1073706" cy="3887883"/>
          </a:xfrm>
          <a:prstGeom prst="roundRect">
            <a:avLst>
              <a:gd name="adj" fmla="val 344"/>
            </a:avLst>
          </a:prstGeom>
          <a:solidFill>
            <a:srgbClr val="F2EEEE"/>
          </a:solidFill>
        </p:spPr>
      </p:sp>
      <p:sp>
        <p:nvSpPr>
          <p:cNvPr id="6" name="Text 4"/>
          <p:cNvSpPr/>
          <p:nvPr/>
        </p:nvSpPr>
        <p:spPr>
          <a:xfrm>
            <a:off x="1305520" y="5857539"/>
            <a:ext cx="402669" cy="503218"/>
          </a:xfrm>
          <a:prstGeom prst="rect">
            <a:avLst/>
          </a:prstGeom>
          <a:noFill/>
        </p:spPr>
        <p:txBody>
          <a:bodyPr wrap="none" lIns="0" tIns="0" rIns="0" bIns="0" rtlCol="0" anchor="t"/>
          <a:lstStyle/>
          <a:p>
            <a:pPr marL="0" indent="0" algn="l">
              <a:lnSpc>
                <a:spcPts val="3150"/>
              </a:lnSpc>
              <a:buNone/>
            </a:pPr>
            <a:r>
              <a:rPr lang="en-US" sz="3150" dirty="0">
                <a:solidFill>
                  <a:srgbClr val="4C4C4D"/>
                </a:solidFill>
                <a:latin typeface="Crimson Pro Semi Bold" pitchFamily="34" charset="0"/>
                <a:ea typeface="Crimson Pro Semi Bold" pitchFamily="34" charset="-122"/>
                <a:cs typeface="Crimson Pro Semi Bold" pitchFamily="34" charset="-120"/>
              </a:rPr>
              <a:t>1</a:t>
            </a:r>
            <a:endParaRPr lang="en-US" sz="3150" dirty="0"/>
          </a:p>
        </p:txBody>
      </p:sp>
      <p:sp>
        <p:nvSpPr>
          <p:cNvPr id="7" name="Text 5"/>
          <p:cNvSpPr/>
          <p:nvPr/>
        </p:nvSpPr>
        <p:spPr>
          <a:xfrm>
            <a:off x="2312075" y="4433601"/>
            <a:ext cx="3355538" cy="419288"/>
          </a:xfrm>
          <a:prstGeom prst="rect">
            <a:avLst/>
          </a:prstGeom>
          <a:noFill/>
        </p:spPr>
        <p:txBody>
          <a:bodyPr wrap="none" lIns="0" tIns="0" rIns="0" bIns="0" rtlCol="0" anchor="t"/>
          <a:lstStyle/>
          <a:p>
            <a:pPr marL="0" indent="0" algn="l">
              <a:lnSpc>
                <a:spcPts val="3300"/>
              </a:lnSpc>
              <a:buNone/>
            </a:pPr>
            <a:r>
              <a:rPr lang="en-US" sz="2600" dirty="0">
                <a:solidFill>
                  <a:srgbClr val="4C4C4D"/>
                </a:solidFill>
                <a:latin typeface="Crimson Pro Semi Bold" pitchFamily="34" charset="0"/>
                <a:ea typeface="Crimson Pro Semi Bold" pitchFamily="34" charset="-122"/>
                <a:cs typeface="Crimson Pro Semi Bold" pitchFamily="34" charset="-120"/>
              </a:rPr>
              <a:t>Project Name:</a:t>
            </a:r>
            <a:endParaRPr lang="en-US" sz="2600" dirty="0"/>
          </a:p>
        </p:txBody>
      </p:sp>
      <p:sp>
        <p:nvSpPr>
          <p:cNvPr id="8" name="Text 6"/>
          <p:cNvSpPr/>
          <p:nvPr/>
        </p:nvSpPr>
        <p:spPr>
          <a:xfrm>
            <a:off x="2312075" y="5013843"/>
            <a:ext cx="11348323"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a:t>
            </a:r>
            <a:endParaRPr lang="en-US" sz="2100" dirty="0"/>
          </a:p>
        </p:txBody>
      </p:sp>
      <p:sp>
        <p:nvSpPr>
          <p:cNvPr id="9" name="Text 7"/>
          <p:cNvSpPr/>
          <p:nvPr/>
        </p:nvSpPr>
        <p:spPr>
          <a:xfrm>
            <a:off x="2312075" y="5604323"/>
            <a:ext cx="3406735" cy="419288"/>
          </a:xfrm>
          <a:prstGeom prst="rect">
            <a:avLst/>
          </a:prstGeom>
          <a:noFill/>
        </p:spPr>
        <p:txBody>
          <a:bodyPr wrap="none" lIns="0" tIns="0" rIns="0" bIns="0" rtlCol="0" anchor="t"/>
          <a:lstStyle/>
          <a:p>
            <a:pPr marL="0" indent="0" algn="l">
              <a:lnSpc>
                <a:spcPts val="3300"/>
              </a:lnSpc>
              <a:buNone/>
            </a:pPr>
            <a:r>
              <a:rPr lang="en-US" sz="2600" dirty="0">
                <a:solidFill>
                  <a:srgbClr val="4C4C4D"/>
                </a:solidFill>
                <a:latin typeface="Crimson Pro Semi Bold" pitchFamily="34" charset="0"/>
                <a:ea typeface="Crimson Pro Semi Bold" pitchFamily="34" charset="-122"/>
                <a:cs typeface="Crimson Pro Semi Bold" pitchFamily="34" charset="-120"/>
              </a:rPr>
              <a:t>Client / Company Name:</a:t>
            </a:r>
            <a:endParaRPr lang="en-US" sz="2600" dirty="0"/>
          </a:p>
        </p:txBody>
      </p:sp>
      <p:sp>
        <p:nvSpPr>
          <p:cNvPr id="10" name="Text 8"/>
          <p:cNvSpPr/>
          <p:nvPr/>
        </p:nvSpPr>
        <p:spPr>
          <a:xfrm>
            <a:off x="2312075" y="6184565"/>
            <a:ext cx="11348323"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a:t>
            </a:r>
            <a:endParaRPr lang="en-US" sz="2100" dirty="0"/>
          </a:p>
        </p:txBody>
      </p:sp>
      <p:sp>
        <p:nvSpPr>
          <p:cNvPr id="11" name="Text 9"/>
          <p:cNvSpPr/>
          <p:nvPr/>
        </p:nvSpPr>
        <p:spPr>
          <a:xfrm>
            <a:off x="2312075" y="6775045"/>
            <a:ext cx="3355538" cy="419288"/>
          </a:xfrm>
          <a:prstGeom prst="rect">
            <a:avLst/>
          </a:prstGeom>
          <a:noFill/>
        </p:spPr>
        <p:txBody>
          <a:bodyPr wrap="none" lIns="0" tIns="0" rIns="0" bIns="0" rtlCol="0" anchor="t"/>
          <a:lstStyle/>
          <a:p>
            <a:pPr marL="0" indent="0" algn="l">
              <a:lnSpc>
                <a:spcPts val="3300"/>
              </a:lnSpc>
              <a:buNone/>
            </a:pPr>
            <a:r>
              <a:rPr lang="en-US" sz="2600" dirty="0">
                <a:solidFill>
                  <a:srgbClr val="4C4C4D"/>
                </a:solidFill>
                <a:latin typeface="Crimson Pro Semi Bold" pitchFamily="34" charset="0"/>
                <a:ea typeface="Crimson Pro Semi Bold" pitchFamily="34" charset="-122"/>
                <a:cs typeface="Crimson Pro Semi Bold" pitchFamily="34" charset="-120"/>
              </a:rPr>
              <a:t>Date / Version:</a:t>
            </a:r>
            <a:endParaRPr lang="en-US" sz="2600" dirty="0"/>
          </a:p>
        </p:txBody>
      </p:sp>
      <p:sp>
        <p:nvSpPr>
          <p:cNvPr id="12" name="Text 10"/>
          <p:cNvSpPr/>
          <p:nvPr/>
        </p:nvSpPr>
        <p:spPr>
          <a:xfrm>
            <a:off x="2312075" y="7355287"/>
            <a:ext cx="11348323"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a:t>
            </a:r>
            <a:endParaRPr lang="en-US" sz="2100" dirty="0"/>
          </a:p>
        </p:txBody>
      </p:sp>
      <p:sp>
        <p:nvSpPr>
          <p:cNvPr id="13" name="Shape 11"/>
          <p:cNvSpPr/>
          <p:nvPr/>
        </p:nvSpPr>
        <p:spPr>
          <a:xfrm>
            <a:off x="939522" y="8351960"/>
            <a:ext cx="12751356" cy="3486452"/>
          </a:xfrm>
          <a:prstGeom prst="roundRect">
            <a:avLst>
              <a:gd name="adj" fmla="val 1155"/>
            </a:avLst>
          </a:prstGeom>
          <a:solidFill>
            <a:srgbClr val="FFFFFF"/>
          </a:solidFill>
          <a:ln w="30480">
            <a:solidFill>
              <a:srgbClr val="D8D4D4"/>
            </a:solidFill>
            <a:prstDash val="solid"/>
          </a:ln>
        </p:spPr>
      </p:sp>
      <p:sp>
        <p:nvSpPr>
          <p:cNvPr id="14" name="Shape 12"/>
          <p:cNvSpPr/>
          <p:nvPr/>
        </p:nvSpPr>
        <p:spPr>
          <a:xfrm>
            <a:off x="970002" y="8382437"/>
            <a:ext cx="1073706" cy="3425499"/>
          </a:xfrm>
          <a:prstGeom prst="roundRect">
            <a:avLst>
              <a:gd name="adj" fmla="val 344"/>
            </a:avLst>
          </a:prstGeom>
          <a:solidFill>
            <a:srgbClr val="F2EEEE"/>
          </a:solidFill>
        </p:spPr>
      </p:sp>
      <p:sp>
        <p:nvSpPr>
          <p:cNvPr id="15" name="Text 13"/>
          <p:cNvSpPr/>
          <p:nvPr/>
        </p:nvSpPr>
        <p:spPr>
          <a:xfrm>
            <a:off x="1305520" y="9843518"/>
            <a:ext cx="402669" cy="503218"/>
          </a:xfrm>
          <a:prstGeom prst="rect">
            <a:avLst/>
          </a:prstGeom>
          <a:noFill/>
        </p:spPr>
        <p:txBody>
          <a:bodyPr wrap="none" lIns="0" tIns="0" rIns="0" bIns="0" rtlCol="0" anchor="t"/>
          <a:lstStyle/>
          <a:p>
            <a:pPr marL="0" indent="0" algn="l">
              <a:lnSpc>
                <a:spcPts val="3150"/>
              </a:lnSpc>
              <a:buNone/>
            </a:pPr>
            <a:r>
              <a:rPr lang="en-US" sz="3150" dirty="0">
                <a:solidFill>
                  <a:srgbClr val="4C4C4D"/>
                </a:solidFill>
                <a:latin typeface="Crimson Pro Semi Bold" pitchFamily="34" charset="0"/>
                <a:ea typeface="Crimson Pro Semi Bold" pitchFamily="34" charset="-122"/>
                <a:cs typeface="Crimson Pro Semi Bold" pitchFamily="34" charset="-120"/>
              </a:rPr>
              <a:t>2</a:t>
            </a:r>
            <a:endParaRPr lang="en-US" sz="3150" dirty="0"/>
          </a:p>
        </p:txBody>
      </p:sp>
      <p:sp>
        <p:nvSpPr>
          <p:cNvPr id="16" name="Text 14"/>
          <p:cNvSpPr/>
          <p:nvPr/>
        </p:nvSpPr>
        <p:spPr>
          <a:xfrm>
            <a:off x="2312075" y="8650772"/>
            <a:ext cx="3355538" cy="419288"/>
          </a:xfrm>
          <a:prstGeom prst="rect">
            <a:avLst/>
          </a:prstGeom>
          <a:noFill/>
        </p:spPr>
        <p:txBody>
          <a:bodyPr wrap="none" lIns="0" tIns="0" rIns="0" bIns="0" rtlCol="0" anchor="t"/>
          <a:lstStyle/>
          <a:p>
            <a:pPr marL="0" indent="0" algn="l">
              <a:lnSpc>
                <a:spcPts val="3300"/>
              </a:lnSpc>
              <a:buNone/>
            </a:pPr>
            <a:r>
              <a:rPr lang="en-US" sz="2600" dirty="0">
                <a:solidFill>
                  <a:srgbClr val="4C4C4D"/>
                </a:solidFill>
                <a:latin typeface="Crimson Pro Semi Bold" pitchFamily="34" charset="0"/>
                <a:ea typeface="Crimson Pro Semi Bold" pitchFamily="34" charset="-122"/>
                <a:cs typeface="Crimson Pro Semi Bold" pitchFamily="34" charset="-120"/>
              </a:rPr>
              <a:t>Project Summary:</a:t>
            </a:r>
            <a:endParaRPr lang="en-US" sz="2600" dirty="0"/>
          </a:p>
        </p:txBody>
      </p:sp>
      <p:sp>
        <p:nvSpPr>
          <p:cNvPr id="17" name="Text 15"/>
          <p:cNvSpPr/>
          <p:nvPr/>
        </p:nvSpPr>
        <p:spPr>
          <a:xfrm>
            <a:off x="2312075" y="9231014"/>
            <a:ext cx="11348323"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(Brief description of the website or web application)</a:t>
            </a:r>
            <a:endParaRPr lang="en-US" sz="2100" dirty="0"/>
          </a:p>
        </p:txBody>
      </p:sp>
      <p:sp>
        <p:nvSpPr>
          <p:cNvPr id="18" name="Text 16"/>
          <p:cNvSpPr/>
          <p:nvPr/>
        </p:nvSpPr>
        <p:spPr>
          <a:xfrm>
            <a:off x="2312075" y="9821494"/>
            <a:ext cx="11348323" cy="1718107"/>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2100" dirty="0"/>
          </a:p>
        </p:txBody>
      </p:sp>
      <p:sp>
        <p:nvSpPr>
          <p:cNvPr id="19" name="Shape 17"/>
          <p:cNvSpPr/>
          <p:nvPr/>
        </p:nvSpPr>
        <p:spPr>
          <a:xfrm>
            <a:off x="939522" y="12106747"/>
            <a:ext cx="12751356" cy="5355274"/>
          </a:xfrm>
          <a:prstGeom prst="roundRect">
            <a:avLst>
              <a:gd name="adj" fmla="val 752"/>
            </a:avLst>
          </a:prstGeom>
          <a:solidFill>
            <a:srgbClr val="FFFFFF"/>
          </a:solidFill>
          <a:ln w="30480">
            <a:solidFill>
              <a:srgbClr val="D8D4D4"/>
            </a:solidFill>
            <a:prstDash val="solid"/>
          </a:ln>
        </p:spPr>
      </p:sp>
      <p:sp>
        <p:nvSpPr>
          <p:cNvPr id="20" name="Shape 18"/>
          <p:cNvSpPr/>
          <p:nvPr/>
        </p:nvSpPr>
        <p:spPr>
          <a:xfrm>
            <a:off x="970002" y="12137223"/>
            <a:ext cx="1073706" cy="5294321"/>
          </a:xfrm>
          <a:prstGeom prst="roundRect">
            <a:avLst>
              <a:gd name="adj" fmla="val 344"/>
            </a:avLst>
          </a:prstGeom>
          <a:solidFill>
            <a:srgbClr val="F2EEEE"/>
          </a:solidFill>
        </p:spPr>
      </p:sp>
      <p:sp>
        <p:nvSpPr>
          <p:cNvPr id="21" name="Text 19"/>
          <p:cNvSpPr/>
          <p:nvPr/>
        </p:nvSpPr>
        <p:spPr>
          <a:xfrm>
            <a:off x="1305520" y="14532716"/>
            <a:ext cx="402669" cy="503218"/>
          </a:xfrm>
          <a:prstGeom prst="rect">
            <a:avLst/>
          </a:prstGeom>
          <a:noFill/>
        </p:spPr>
        <p:txBody>
          <a:bodyPr wrap="none" lIns="0" tIns="0" rIns="0" bIns="0" rtlCol="0" anchor="t"/>
          <a:lstStyle/>
          <a:p>
            <a:pPr marL="0" indent="0" algn="l">
              <a:lnSpc>
                <a:spcPts val="3150"/>
              </a:lnSpc>
              <a:buNone/>
            </a:pPr>
            <a:r>
              <a:rPr lang="en-US" sz="3150" dirty="0">
                <a:solidFill>
                  <a:srgbClr val="4C4C4D"/>
                </a:solidFill>
                <a:latin typeface="Crimson Pro Semi Bold" pitchFamily="34" charset="0"/>
                <a:ea typeface="Crimson Pro Semi Bold" pitchFamily="34" charset="-122"/>
                <a:cs typeface="Crimson Pro Semi Bold" pitchFamily="34" charset="-120"/>
              </a:rPr>
              <a:t>3</a:t>
            </a:r>
            <a:endParaRPr lang="en-US" sz="3150" dirty="0"/>
          </a:p>
        </p:txBody>
      </p:sp>
      <p:sp>
        <p:nvSpPr>
          <p:cNvPr id="22" name="Text 20"/>
          <p:cNvSpPr/>
          <p:nvPr/>
        </p:nvSpPr>
        <p:spPr>
          <a:xfrm>
            <a:off x="2312075" y="12405559"/>
            <a:ext cx="3845957" cy="419288"/>
          </a:xfrm>
          <a:prstGeom prst="rect">
            <a:avLst/>
          </a:prstGeom>
          <a:noFill/>
        </p:spPr>
        <p:txBody>
          <a:bodyPr wrap="none" lIns="0" tIns="0" rIns="0" bIns="0" rtlCol="0" anchor="t"/>
          <a:lstStyle/>
          <a:p>
            <a:pPr marL="0" indent="0" algn="l">
              <a:lnSpc>
                <a:spcPts val="3300"/>
              </a:lnSpc>
              <a:buNone/>
            </a:pPr>
            <a:r>
              <a:rPr lang="en-US" sz="2600" dirty="0">
                <a:solidFill>
                  <a:srgbClr val="4C4C4D"/>
                </a:solidFill>
                <a:latin typeface="Crimson Pro Semi Bold" pitchFamily="34" charset="0"/>
                <a:ea typeface="Crimson Pro Semi Bold" pitchFamily="34" charset="-122"/>
                <a:cs typeface="Crimson Pro Semi Bold" pitchFamily="34" charset="-120"/>
              </a:rPr>
              <a:t>Business Goals / Objectives:</a:t>
            </a:r>
            <a:endParaRPr lang="en-US" sz="2600" dirty="0"/>
          </a:p>
        </p:txBody>
      </p:sp>
      <p:sp>
        <p:nvSpPr>
          <p:cNvPr id="23" name="Text 21"/>
          <p:cNvSpPr/>
          <p:nvPr/>
        </p:nvSpPr>
        <p:spPr>
          <a:xfrm>
            <a:off x="2312075" y="12985800"/>
            <a:ext cx="11348323" cy="1718107"/>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2100" dirty="0"/>
          </a:p>
        </p:txBody>
      </p:sp>
      <p:sp>
        <p:nvSpPr>
          <p:cNvPr id="24" name="Text 22"/>
          <p:cNvSpPr/>
          <p:nvPr/>
        </p:nvSpPr>
        <p:spPr>
          <a:xfrm>
            <a:off x="2312075" y="14864861"/>
            <a:ext cx="3363158" cy="419288"/>
          </a:xfrm>
          <a:prstGeom prst="rect">
            <a:avLst/>
          </a:prstGeom>
          <a:noFill/>
        </p:spPr>
        <p:txBody>
          <a:bodyPr wrap="none" lIns="0" tIns="0" rIns="0" bIns="0" rtlCol="0" anchor="t"/>
          <a:lstStyle/>
          <a:p>
            <a:pPr marL="0" indent="0" algn="l">
              <a:lnSpc>
                <a:spcPts val="3300"/>
              </a:lnSpc>
              <a:buNone/>
            </a:pPr>
            <a:r>
              <a:rPr lang="en-US" sz="2600" dirty="0">
                <a:solidFill>
                  <a:srgbClr val="4C4C4D"/>
                </a:solidFill>
                <a:latin typeface="Crimson Pro Semi Bold" pitchFamily="34" charset="0"/>
                <a:ea typeface="Crimson Pro Semi Bold" pitchFamily="34" charset="-122"/>
                <a:cs typeface="Crimson Pro Semi Bold" pitchFamily="34" charset="-120"/>
              </a:rPr>
              <a:t>Target Audience / Users:</a:t>
            </a:r>
            <a:endParaRPr lang="en-US" sz="2600" dirty="0"/>
          </a:p>
        </p:txBody>
      </p:sp>
      <p:sp>
        <p:nvSpPr>
          <p:cNvPr id="25" name="Text 23"/>
          <p:cNvSpPr/>
          <p:nvPr/>
        </p:nvSpPr>
        <p:spPr>
          <a:xfrm>
            <a:off x="2312075" y="15445103"/>
            <a:ext cx="11348323" cy="1718107"/>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2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850940" y="669647"/>
            <a:ext cx="6078855" cy="759767"/>
          </a:xfrm>
          <a:prstGeom prst="rect">
            <a:avLst/>
          </a:prstGeom>
          <a:noFill/>
        </p:spPr>
        <p:txBody>
          <a:bodyPr wrap="none" lIns="0" tIns="0" rIns="0" bIns="0" rtlCol="0" anchor="t"/>
          <a:lstStyle/>
          <a:p>
            <a:pPr marL="0" indent="0" algn="l">
              <a:lnSpc>
                <a:spcPts val="5950"/>
              </a:lnSpc>
              <a:buNone/>
            </a:pPr>
            <a:r>
              <a:rPr lang="en-US" sz="4750" dirty="0">
                <a:solidFill>
                  <a:srgbClr val="152D47"/>
                </a:solidFill>
                <a:latin typeface="Crimson Pro Semi Bold" pitchFamily="34" charset="0"/>
                <a:ea typeface="Crimson Pro Semi Bold" pitchFamily="34" charset="-122"/>
                <a:cs typeface="Crimson Pro Semi Bold" pitchFamily="34" charset="-120"/>
              </a:rPr>
              <a:t>2. Scope of Work</a:t>
            </a:r>
            <a:endParaRPr lang="en-US" sz="4750" dirty="0"/>
          </a:p>
        </p:txBody>
      </p:sp>
      <p:sp>
        <p:nvSpPr>
          <p:cNvPr id="3" name="Text 1"/>
          <p:cNvSpPr/>
          <p:nvPr/>
        </p:nvSpPr>
        <p:spPr>
          <a:xfrm>
            <a:off x="850940" y="1915608"/>
            <a:ext cx="12928521" cy="1555725"/>
          </a:xfrm>
          <a:prstGeom prst="rect">
            <a:avLst/>
          </a:prstGeom>
          <a:noFill/>
        </p:spPr>
        <p:txBody>
          <a:bodyPr wrap="square" lIns="0" tIns="0" rIns="0" bIns="0" rtlCol="0" anchor="t"/>
          <a:lstStyle/>
          <a:p>
            <a:pPr marL="0" indent="0" algn="l">
              <a:lnSpc>
                <a:spcPts val="3050"/>
              </a:lnSpc>
              <a:buNone/>
            </a:pPr>
            <a:r>
              <a:rPr lang="en-US" sz="1900" dirty="0">
                <a:solidFill>
                  <a:srgbClr val="4C4C4D"/>
                </a:solidFill>
                <a:latin typeface="Heebo" pitchFamily="34" charset="0"/>
                <a:ea typeface="Heebo" pitchFamily="34" charset="-122"/>
                <a:cs typeface="Heebo" pitchFamily="34" charset="-120"/>
              </a:rPr>
              <a:t>Defining a precise scope of work is paramount to avoid misunderstandings and scope creep. This section details the essential features, design requirements, and technological foundations for your project, while also clearly outlining what falls outside the project's boundaries. A clear scope minimizes risks and ensures the development team focuses on delivering exactly what you need.</a:t>
            </a:r>
            <a:endParaRPr lang="en-US" sz="1900" dirty="0"/>
          </a:p>
        </p:txBody>
      </p:sp>
      <p:sp>
        <p:nvSpPr>
          <p:cNvPr id="4" name="Text 2"/>
          <p:cNvSpPr/>
          <p:nvPr/>
        </p:nvSpPr>
        <p:spPr>
          <a:xfrm>
            <a:off x="850940" y="3987884"/>
            <a:ext cx="3931920" cy="379883"/>
          </a:xfrm>
          <a:prstGeom prst="rect">
            <a:avLst/>
          </a:prstGeom>
          <a:noFill/>
        </p:spPr>
        <p:txBody>
          <a:bodyPr wrap="none" lIns="0" tIns="0" rIns="0" bIns="0" rtlCol="0" anchor="t"/>
          <a:lstStyle/>
          <a:p>
            <a:pPr marL="0" indent="0" algn="l">
              <a:lnSpc>
                <a:spcPts val="2950"/>
              </a:lnSpc>
              <a:buNone/>
            </a:pPr>
            <a:r>
              <a:rPr lang="en-US" sz="2350" dirty="0">
                <a:solidFill>
                  <a:srgbClr val="152D47"/>
                </a:solidFill>
                <a:latin typeface="Crimson Pro Semi Bold" pitchFamily="34" charset="0"/>
                <a:ea typeface="Crimson Pro Semi Bold" pitchFamily="34" charset="-122"/>
                <a:cs typeface="Crimson Pro Semi Bold" pitchFamily="34" charset="-120"/>
              </a:rPr>
              <a:t>Core Features / Functionalities:</a:t>
            </a:r>
            <a:endParaRPr lang="en-US" sz="2350" dirty="0"/>
          </a:p>
        </p:txBody>
      </p:sp>
      <p:sp>
        <p:nvSpPr>
          <p:cNvPr id="5" name="Text 3"/>
          <p:cNvSpPr/>
          <p:nvPr/>
        </p:nvSpPr>
        <p:spPr>
          <a:xfrm>
            <a:off x="850940" y="4610864"/>
            <a:ext cx="6167676" cy="1166793"/>
          </a:xfrm>
          <a:prstGeom prst="rect">
            <a:avLst/>
          </a:prstGeom>
          <a:noFill/>
        </p:spPr>
        <p:txBody>
          <a:bodyPr wrap="square" lIns="0" tIns="0" rIns="0" bIns="0" rtlCol="0" anchor="t"/>
          <a:lstStyle/>
          <a:p>
            <a:pPr marL="342900" indent="-342900" algn="l">
              <a:lnSpc>
                <a:spcPts val="3050"/>
              </a:lnSpc>
              <a:buSzPct val="100000"/>
              <a:buChar char="•"/>
            </a:pPr>
            <a:r>
              <a:rPr lang="en-US" sz="1900" dirty="0">
                <a:solidFill>
                  <a:srgbClr val="4C4C4D"/>
                </a:solidFill>
                <a:latin typeface="Heebo" pitchFamily="34" charset="0"/>
                <a:ea typeface="Heebo" pitchFamily="34" charset="-122"/>
                <a:cs typeface="Heebo" pitchFamily="34" charset="-120"/>
              </a:rPr>
              <a:t>____________________________________________________________________________________________________________________________________________________</a:t>
            </a:r>
            <a:endParaRPr lang="en-US" sz="1900" dirty="0"/>
          </a:p>
        </p:txBody>
      </p:sp>
      <p:sp>
        <p:nvSpPr>
          <p:cNvPr id="6" name="Text 4"/>
          <p:cNvSpPr/>
          <p:nvPr/>
        </p:nvSpPr>
        <p:spPr>
          <a:xfrm>
            <a:off x="850940" y="5862658"/>
            <a:ext cx="6167676" cy="1166793"/>
          </a:xfrm>
          <a:prstGeom prst="rect">
            <a:avLst/>
          </a:prstGeom>
          <a:noFill/>
        </p:spPr>
        <p:txBody>
          <a:bodyPr wrap="square" lIns="0" tIns="0" rIns="0" bIns="0" rtlCol="0" anchor="t"/>
          <a:lstStyle/>
          <a:p>
            <a:pPr marL="342900" indent="-342900" algn="l">
              <a:lnSpc>
                <a:spcPts val="3050"/>
              </a:lnSpc>
              <a:buSzPct val="100000"/>
              <a:buChar char="•"/>
            </a:pPr>
            <a:r>
              <a:rPr lang="en-US" sz="1900" dirty="0">
                <a:solidFill>
                  <a:srgbClr val="4C4C4D"/>
                </a:solidFill>
                <a:latin typeface="Heebo" pitchFamily="34" charset="0"/>
                <a:ea typeface="Heebo" pitchFamily="34" charset="-122"/>
                <a:cs typeface="Heebo" pitchFamily="34" charset="-120"/>
              </a:rPr>
              <a:t>____________________________________________________________________________________________________________________________________________________</a:t>
            </a:r>
            <a:endParaRPr lang="en-US" sz="1900" dirty="0"/>
          </a:p>
        </p:txBody>
      </p:sp>
      <p:sp>
        <p:nvSpPr>
          <p:cNvPr id="7" name="Text 5"/>
          <p:cNvSpPr/>
          <p:nvPr/>
        </p:nvSpPr>
        <p:spPr>
          <a:xfrm>
            <a:off x="850940" y="7114452"/>
            <a:ext cx="6167676" cy="1166793"/>
          </a:xfrm>
          <a:prstGeom prst="rect">
            <a:avLst/>
          </a:prstGeom>
          <a:noFill/>
        </p:spPr>
        <p:txBody>
          <a:bodyPr wrap="square" lIns="0" tIns="0" rIns="0" bIns="0" rtlCol="0" anchor="t"/>
          <a:lstStyle/>
          <a:p>
            <a:pPr marL="342900" indent="-342900" algn="l">
              <a:lnSpc>
                <a:spcPts val="3050"/>
              </a:lnSpc>
              <a:buSzPct val="100000"/>
              <a:buChar char="•"/>
            </a:pPr>
            <a:r>
              <a:rPr lang="en-US" sz="1900" dirty="0">
                <a:solidFill>
                  <a:srgbClr val="4C4C4D"/>
                </a:solidFill>
                <a:latin typeface="Heebo" pitchFamily="34" charset="0"/>
                <a:ea typeface="Heebo" pitchFamily="34" charset="-122"/>
                <a:cs typeface="Heebo" pitchFamily="34" charset="-120"/>
              </a:rPr>
              <a:t>____________________________________________________________________________________________________________________________________________________</a:t>
            </a:r>
            <a:endParaRPr lang="en-US" sz="1900" dirty="0"/>
          </a:p>
        </p:txBody>
      </p:sp>
      <p:sp>
        <p:nvSpPr>
          <p:cNvPr id="8" name="Text 6"/>
          <p:cNvSpPr/>
          <p:nvPr/>
        </p:nvSpPr>
        <p:spPr>
          <a:xfrm>
            <a:off x="850940" y="8366246"/>
            <a:ext cx="6167676" cy="1166793"/>
          </a:xfrm>
          <a:prstGeom prst="rect">
            <a:avLst/>
          </a:prstGeom>
          <a:noFill/>
        </p:spPr>
        <p:txBody>
          <a:bodyPr wrap="square" lIns="0" tIns="0" rIns="0" bIns="0" rtlCol="0" anchor="t"/>
          <a:lstStyle/>
          <a:p>
            <a:pPr marL="342900" indent="-342900" algn="l">
              <a:lnSpc>
                <a:spcPts val="3050"/>
              </a:lnSpc>
              <a:buSzPct val="100000"/>
              <a:buChar char="•"/>
            </a:pPr>
            <a:r>
              <a:rPr lang="en-US" sz="1900" dirty="0">
                <a:solidFill>
                  <a:srgbClr val="4C4C4D"/>
                </a:solidFill>
                <a:latin typeface="Heebo" pitchFamily="34" charset="0"/>
                <a:ea typeface="Heebo" pitchFamily="34" charset="-122"/>
                <a:cs typeface="Heebo" pitchFamily="34" charset="-120"/>
              </a:rPr>
              <a:t>____________________________________________________________________________________________________________________________________________________</a:t>
            </a:r>
            <a:endParaRPr lang="en-US" sz="1900" dirty="0"/>
          </a:p>
        </p:txBody>
      </p:sp>
      <p:sp>
        <p:nvSpPr>
          <p:cNvPr id="9" name="Text 7"/>
          <p:cNvSpPr/>
          <p:nvPr/>
        </p:nvSpPr>
        <p:spPr>
          <a:xfrm>
            <a:off x="850940" y="9618040"/>
            <a:ext cx="6167676" cy="1166793"/>
          </a:xfrm>
          <a:prstGeom prst="rect">
            <a:avLst/>
          </a:prstGeom>
          <a:noFill/>
        </p:spPr>
        <p:txBody>
          <a:bodyPr wrap="square" lIns="0" tIns="0" rIns="0" bIns="0" rtlCol="0" anchor="t"/>
          <a:lstStyle/>
          <a:p>
            <a:pPr marL="342900" indent="-342900" algn="l">
              <a:lnSpc>
                <a:spcPts val="3050"/>
              </a:lnSpc>
              <a:buSzPct val="100000"/>
              <a:buChar char="•"/>
            </a:pPr>
            <a:r>
              <a:rPr lang="en-US" sz="1900" dirty="0">
                <a:solidFill>
                  <a:srgbClr val="4C4C4D"/>
                </a:solidFill>
                <a:latin typeface="Heebo" pitchFamily="34" charset="0"/>
                <a:ea typeface="Heebo" pitchFamily="34" charset="-122"/>
                <a:cs typeface="Heebo" pitchFamily="34" charset="-120"/>
              </a:rPr>
              <a:t>____________________________________________________________________________________________________________________________________________________</a:t>
            </a:r>
            <a:endParaRPr lang="en-US" sz="1900" dirty="0"/>
          </a:p>
        </p:txBody>
      </p:sp>
      <p:sp>
        <p:nvSpPr>
          <p:cNvPr id="10" name="Text 8"/>
          <p:cNvSpPr/>
          <p:nvPr/>
        </p:nvSpPr>
        <p:spPr>
          <a:xfrm>
            <a:off x="7619405" y="3987884"/>
            <a:ext cx="3303508" cy="379883"/>
          </a:xfrm>
          <a:prstGeom prst="rect">
            <a:avLst/>
          </a:prstGeom>
          <a:noFill/>
        </p:spPr>
        <p:txBody>
          <a:bodyPr wrap="none" lIns="0" tIns="0" rIns="0" bIns="0" rtlCol="0" anchor="t"/>
          <a:lstStyle/>
          <a:p>
            <a:pPr marL="0" indent="0" algn="l">
              <a:lnSpc>
                <a:spcPts val="2950"/>
              </a:lnSpc>
              <a:buNone/>
            </a:pPr>
            <a:r>
              <a:rPr lang="en-US" sz="2350" dirty="0">
                <a:solidFill>
                  <a:srgbClr val="152D47"/>
                </a:solidFill>
                <a:latin typeface="Crimson Pro Semi Bold" pitchFamily="34" charset="0"/>
                <a:ea typeface="Crimson Pro Semi Bold" pitchFamily="34" charset="-122"/>
                <a:cs typeface="Crimson Pro Semi Bold" pitchFamily="34" charset="-120"/>
              </a:rPr>
              <a:t>Design / UI Requirements:</a:t>
            </a:r>
            <a:endParaRPr lang="en-US" sz="2350" dirty="0"/>
          </a:p>
        </p:txBody>
      </p:sp>
      <p:sp>
        <p:nvSpPr>
          <p:cNvPr id="11" name="Text 9"/>
          <p:cNvSpPr/>
          <p:nvPr/>
        </p:nvSpPr>
        <p:spPr>
          <a:xfrm>
            <a:off x="7619405" y="4610864"/>
            <a:ext cx="6167676" cy="1166793"/>
          </a:xfrm>
          <a:prstGeom prst="rect">
            <a:avLst/>
          </a:prstGeom>
          <a:noFill/>
        </p:spPr>
        <p:txBody>
          <a:bodyPr wrap="square" lIns="0" tIns="0" rIns="0" bIns="0" rtlCol="0" anchor="t"/>
          <a:lstStyle/>
          <a:p>
            <a:pPr marL="342900" indent="-342900" algn="l">
              <a:lnSpc>
                <a:spcPts val="3050"/>
              </a:lnSpc>
              <a:buSzPct val="100000"/>
              <a:buChar char="•"/>
            </a:pPr>
            <a:r>
              <a:rPr lang="en-US" sz="1900" dirty="0">
                <a:solidFill>
                  <a:srgbClr val="4C4C4D"/>
                </a:solidFill>
                <a:latin typeface="Heebo" pitchFamily="34" charset="0"/>
                <a:ea typeface="Heebo" pitchFamily="34" charset="-122"/>
                <a:cs typeface="Heebo" pitchFamily="34" charset="-120"/>
              </a:rPr>
              <a:t>____________________________________________________________________________________________________________________________________________________</a:t>
            </a:r>
            <a:endParaRPr lang="en-US" sz="1900" dirty="0"/>
          </a:p>
        </p:txBody>
      </p:sp>
      <p:sp>
        <p:nvSpPr>
          <p:cNvPr id="12" name="Text 10"/>
          <p:cNvSpPr/>
          <p:nvPr/>
        </p:nvSpPr>
        <p:spPr>
          <a:xfrm>
            <a:off x="7619405" y="5862658"/>
            <a:ext cx="6167676" cy="1166793"/>
          </a:xfrm>
          <a:prstGeom prst="rect">
            <a:avLst/>
          </a:prstGeom>
          <a:noFill/>
        </p:spPr>
        <p:txBody>
          <a:bodyPr wrap="square" lIns="0" tIns="0" rIns="0" bIns="0" rtlCol="0" anchor="t"/>
          <a:lstStyle/>
          <a:p>
            <a:pPr marL="342900" indent="-342900" algn="l">
              <a:lnSpc>
                <a:spcPts val="3050"/>
              </a:lnSpc>
              <a:buSzPct val="100000"/>
              <a:buChar char="•"/>
            </a:pPr>
            <a:r>
              <a:rPr lang="en-US" sz="1900" dirty="0">
                <a:solidFill>
                  <a:srgbClr val="4C4C4D"/>
                </a:solidFill>
                <a:latin typeface="Heebo" pitchFamily="34" charset="0"/>
                <a:ea typeface="Heebo" pitchFamily="34" charset="-122"/>
                <a:cs typeface="Heebo" pitchFamily="34" charset="-120"/>
              </a:rPr>
              <a:t>____________________________________________________________________________________________________________________________________________________</a:t>
            </a:r>
            <a:endParaRPr lang="en-US" sz="1900" dirty="0"/>
          </a:p>
        </p:txBody>
      </p:sp>
      <p:sp>
        <p:nvSpPr>
          <p:cNvPr id="13" name="Text 11"/>
          <p:cNvSpPr/>
          <p:nvPr/>
        </p:nvSpPr>
        <p:spPr>
          <a:xfrm>
            <a:off x="7619405" y="7114452"/>
            <a:ext cx="6167676" cy="1166793"/>
          </a:xfrm>
          <a:prstGeom prst="rect">
            <a:avLst/>
          </a:prstGeom>
          <a:noFill/>
        </p:spPr>
        <p:txBody>
          <a:bodyPr wrap="square" lIns="0" tIns="0" rIns="0" bIns="0" rtlCol="0" anchor="t"/>
          <a:lstStyle/>
          <a:p>
            <a:pPr marL="342900" indent="-342900" algn="l">
              <a:lnSpc>
                <a:spcPts val="3050"/>
              </a:lnSpc>
              <a:buSzPct val="100000"/>
              <a:buChar char="•"/>
            </a:pPr>
            <a:r>
              <a:rPr lang="en-US" sz="1900" dirty="0">
                <a:solidFill>
                  <a:srgbClr val="4C4C4D"/>
                </a:solidFill>
                <a:latin typeface="Heebo" pitchFamily="34" charset="0"/>
                <a:ea typeface="Heebo" pitchFamily="34" charset="-122"/>
                <a:cs typeface="Heebo" pitchFamily="34" charset="-120"/>
              </a:rPr>
              <a:t>____________________________________________________________________________________________________________________________________________________</a:t>
            </a:r>
            <a:endParaRPr lang="en-US" sz="1900" dirty="0"/>
          </a:p>
        </p:txBody>
      </p:sp>
      <p:sp>
        <p:nvSpPr>
          <p:cNvPr id="14" name="Text 12"/>
          <p:cNvSpPr/>
          <p:nvPr/>
        </p:nvSpPr>
        <p:spPr>
          <a:xfrm>
            <a:off x="7619405" y="8366246"/>
            <a:ext cx="6167676" cy="1166793"/>
          </a:xfrm>
          <a:prstGeom prst="rect">
            <a:avLst/>
          </a:prstGeom>
          <a:noFill/>
        </p:spPr>
        <p:txBody>
          <a:bodyPr wrap="square" lIns="0" tIns="0" rIns="0" bIns="0" rtlCol="0" anchor="t"/>
          <a:lstStyle/>
          <a:p>
            <a:pPr marL="342900" indent="-342900" algn="l">
              <a:lnSpc>
                <a:spcPts val="3050"/>
              </a:lnSpc>
              <a:buSzPct val="100000"/>
              <a:buChar char="•"/>
            </a:pPr>
            <a:r>
              <a:rPr lang="en-US" sz="1900" dirty="0">
                <a:solidFill>
                  <a:srgbClr val="4C4C4D"/>
                </a:solidFill>
                <a:latin typeface="Heebo" pitchFamily="34" charset="0"/>
                <a:ea typeface="Heebo" pitchFamily="34" charset="-122"/>
                <a:cs typeface="Heebo" pitchFamily="34" charset="-120"/>
              </a:rPr>
              <a:t>____________________________________________________________________________________________________________________________________________________</a:t>
            </a:r>
            <a:endParaRPr lang="en-US" sz="1900" dirty="0"/>
          </a:p>
        </p:txBody>
      </p:sp>
      <p:sp>
        <p:nvSpPr>
          <p:cNvPr id="15" name="Text 13"/>
          <p:cNvSpPr/>
          <p:nvPr/>
        </p:nvSpPr>
        <p:spPr>
          <a:xfrm>
            <a:off x="7619405" y="9776136"/>
            <a:ext cx="3039428" cy="379883"/>
          </a:xfrm>
          <a:prstGeom prst="rect">
            <a:avLst/>
          </a:prstGeom>
          <a:noFill/>
        </p:spPr>
        <p:txBody>
          <a:bodyPr wrap="none" lIns="0" tIns="0" rIns="0" bIns="0" rtlCol="0" anchor="t"/>
          <a:lstStyle/>
          <a:p>
            <a:pPr marL="0" indent="0" algn="l">
              <a:lnSpc>
                <a:spcPts val="2950"/>
              </a:lnSpc>
              <a:buNone/>
            </a:pPr>
            <a:r>
              <a:rPr lang="en-US" sz="2350" dirty="0">
                <a:solidFill>
                  <a:srgbClr val="152D47"/>
                </a:solidFill>
                <a:latin typeface="Crimson Pro Semi Bold" pitchFamily="34" charset="0"/>
                <a:ea typeface="Crimson Pro Semi Bold" pitchFamily="34" charset="-122"/>
                <a:cs typeface="Crimson Pro Semi Bold" pitchFamily="34" charset="-120"/>
              </a:rPr>
              <a:t>Platforms / Technology:</a:t>
            </a:r>
            <a:endParaRPr lang="en-US" sz="2350" dirty="0"/>
          </a:p>
        </p:txBody>
      </p:sp>
      <p:sp>
        <p:nvSpPr>
          <p:cNvPr id="16" name="Text 14"/>
          <p:cNvSpPr/>
          <p:nvPr/>
        </p:nvSpPr>
        <p:spPr>
          <a:xfrm>
            <a:off x="7619405" y="10399117"/>
            <a:ext cx="6167676" cy="1166793"/>
          </a:xfrm>
          <a:prstGeom prst="rect">
            <a:avLst/>
          </a:prstGeom>
          <a:noFill/>
        </p:spPr>
        <p:txBody>
          <a:bodyPr wrap="square" lIns="0" tIns="0" rIns="0" bIns="0" rtlCol="0" anchor="t"/>
          <a:lstStyle/>
          <a:p>
            <a:pPr marL="342900" indent="-342900" algn="l">
              <a:lnSpc>
                <a:spcPts val="3050"/>
              </a:lnSpc>
              <a:buSzPct val="100000"/>
              <a:buChar char="•"/>
            </a:pPr>
            <a:r>
              <a:rPr lang="en-US" sz="1900" dirty="0">
                <a:solidFill>
                  <a:srgbClr val="4C4C4D"/>
                </a:solidFill>
                <a:latin typeface="Heebo" pitchFamily="34" charset="0"/>
                <a:ea typeface="Heebo" pitchFamily="34" charset="-122"/>
                <a:cs typeface="Heebo" pitchFamily="34" charset="-120"/>
              </a:rPr>
              <a:t>____________________________________________________________________________________________________________________________________________________</a:t>
            </a:r>
            <a:endParaRPr lang="en-US" sz="1900" dirty="0"/>
          </a:p>
        </p:txBody>
      </p:sp>
      <p:sp>
        <p:nvSpPr>
          <p:cNvPr id="17" name="Text 15"/>
          <p:cNvSpPr/>
          <p:nvPr/>
        </p:nvSpPr>
        <p:spPr>
          <a:xfrm>
            <a:off x="7619405" y="11650911"/>
            <a:ext cx="6167676" cy="1166793"/>
          </a:xfrm>
          <a:prstGeom prst="rect">
            <a:avLst/>
          </a:prstGeom>
          <a:noFill/>
        </p:spPr>
        <p:txBody>
          <a:bodyPr wrap="square" lIns="0" tIns="0" rIns="0" bIns="0" rtlCol="0" anchor="t"/>
          <a:lstStyle/>
          <a:p>
            <a:pPr marL="342900" indent="-342900" algn="l">
              <a:lnSpc>
                <a:spcPts val="3050"/>
              </a:lnSpc>
              <a:buSzPct val="100000"/>
              <a:buChar char="•"/>
            </a:pPr>
            <a:r>
              <a:rPr lang="en-US" sz="1900" dirty="0">
                <a:solidFill>
                  <a:srgbClr val="4C4C4D"/>
                </a:solidFill>
                <a:latin typeface="Heebo" pitchFamily="34" charset="0"/>
                <a:ea typeface="Heebo" pitchFamily="34" charset="-122"/>
                <a:cs typeface="Heebo" pitchFamily="34" charset="-120"/>
              </a:rPr>
              <a:t>____________________________________________________________________________________________________________________________________________________</a:t>
            </a:r>
            <a:endParaRPr lang="en-US" sz="1900" dirty="0"/>
          </a:p>
        </p:txBody>
      </p:sp>
      <p:sp>
        <p:nvSpPr>
          <p:cNvPr id="18" name="Text 16"/>
          <p:cNvSpPr/>
          <p:nvPr/>
        </p:nvSpPr>
        <p:spPr>
          <a:xfrm>
            <a:off x="7619405" y="13060801"/>
            <a:ext cx="3127891" cy="379883"/>
          </a:xfrm>
          <a:prstGeom prst="rect">
            <a:avLst/>
          </a:prstGeom>
          <a:noFill/>
        </p:spPr>
        <p:txBody>
          <a:bodyPr wrap="none" lIns="0" tIns="0" rIns="0" bIns="0" rtlCol="0" anchor="t"/>
          <a:lstStyle/>
          <a:p>
            <a:pPr marL="0" indent="0" algn="l">
              <a:lnSpc>
                <a:spcPts val="2950"/>
              </a:lnSpc>
              <a:buNone/>
            </a:pPr>
            <a:r>
              <a:rPr lang="en-US" sz="2350" dirty="0">
                <a:solidFill>
                  <a:srgbClr val="152D47"/>
                </a:solidFill>
                <a:latin typeface="Crimson Pro Semi Bold" pitchFamily="34" charset="0"/>
                <a:ea typeface="Crimson Pro Semi Bold" pitchFamily="34" charset="-122"/>
                <a:cs typeface="Crimson Pro Semi Bold" pitchFamily="34" charset="-120"/>
              </a:rPr>
              <a:t>Exclusions / Limitations:</a:t>
            </a:r>
            <a:endParaRPr lang="en-US" sz="2350" dirty="0"/>
          </a:p>
        </p:txBody>
      </p:sp>
      <p:sp>
        <p:nvSpPr>
          <p:cNvPr id="19" name="Text 17"/>
          <p:cNvSpPr/>
          <p:nvPr/>
        </p:nvSpPr>
        <p:spPr>
          <a:xfrm>
            <a:off x="7619405" y="13683781"/>
            <a:ext cx="6167676" cy="1166793"/>
          </a:xfrm>
          <a:prstGeom prst="rect">
            <a:avLst/>
          </a:prstGeom>
          <a:noFill/>
        </p:spPr>
        <p:txBody>
          <a:bodyPr wrap="square" lIns="0" tIns="0" rIns="0" bIns="0" rtlCol="0" anchor="t"/>
          <a:lstStyle/>
          <a:p>
            <a:pPr marL="342900" indent="-342900" algn="l">
              <a:lnSpc>
                <a:spcPts val="3050"/>
              </a:lnSpc>
              <a:buSzPct val="100000"/>
              <a:buChar char="•"/>
            </a:pPr>
            <a:r>
              <a:rPr lang="en-US" sz="1900" dirty="0">
                <a:solidFill>
                  <a:srgbClr val="4C4C4D"/>
                </a:solidFill>
                <a:latin typeface="Heebo" pitchFamily="34" charset="0"/>
                <a:ea typeface="Heebo" pitchFamily="34" charset="-122"/>
                <a:cs typeface="Heebo" pitchFamily="34" charset="-120"/>
              </a:rPr>
              <a:t>____________________________________________________________________________________________________________________________________________________</a:t>
            </a:r>
            <a:endParaRPr lang="en-US" sz="1900" dirty="0"/>
          </a:p>
        </p:txBody>
      </p:sp>
      <p:sp>
        <p:nvSpPr>
          <p:cNvPr id="20" name="Text 18"/>
          <p:cNvSpPr/>
          <p:nvPr/>
        </p:nvSpPr>
        <p:spPr>
          <a:xfrm>
            <a:off x="7619405" y="14935575"/>
            <a:ext cx="6167676" cy="1166793"/>
          </a:xfrm>
          <a:prstGeom prst="rect">
            <a:avLst/>
          </a:prstGeom>
          <a:noFill/>
        </p:spPr>
        <p:txBody>
          <a:bodyPr wrap="square" lIns="0" tIns="0" rIns="0" bIns="0" rtlCol="0" anchor="t"/>
          <a:lstStyle/>
          <a:p>
            <a:pPr marL="342900" indent="-342900" algn="l">
              <a:lnSpc>
                <a:spcPts val="3050"/>
              </a:lnSpc>
              <a:buSzPct val="100000"/>
              <a:buChar char="•"/>
            </a:pPr>
            <a:r>
              <a:rPr lang="en-US" sz="1900" dirty="0">
                <a:solidFill>
                  <a:srgbClr val="4C4C4D"/>
                </a:solidFill>
                <a:latin typeface="Heebo" pitchFamily="34" charset="0"/>
                <a:ea typeface="Heebo" pitchFamily="34" charset="-122"/>
                <a:cs typeface="Heebo" pitchFamily="34" charset="-120"/>
              </a:rPr>
              <a:t>____________________________________________________________________________________________________________________________________________________</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39522" y="739172"/>
            <a:ext cx="11972568" cy="838815"/>
          </a:xfrm>
          <a:prstGeom prst="rect">
            <a:avLst/>
          </a:prstGeom>
          <a:noFill/>
        </p:spPr>
        <p:txBody>
          <a:bodyPr wrap="none" lIns="0" tIns="0" rIns="0" bIns="0" rtlCol="0" anchor="t"/>
          <a:lstStyle/>
          <a:p>
            <a:pPr marL="0" indent="0" algn="l">
              <a:lnSpc>
                <a:spcPts val="6600"/>
              </a:lnSpc>
              <a:buNone/>
            </a:pPr>
            <a:r>
              <a:rPr lang="en-US" sz="5250" dirty="0">
                <a:solidFill>
                  <a:srgbClr val="152D47"/>
                </a:solidFill>
                <a:latin typeface="Crimson Pro Semi Bold" pitchFamily="34" charset="0"/>
                <a:ea typeface="Crimson Pro Semi Bold" pitchFamily="34" charset="-122"/>
                <a:cs typeface="Crimson Pro Semi Bold" pitchFamily="34" charset="-120"/>
              </a:rPr>
              <a:t>3. Web Development Outsourcing Timeline</a:t>
            </a:r>
            <a:endParaRPr lang="en-US" sz="5250" dirty="0"/>
          </a:p>
        </p:txBody>
      </p:sp>
      <p:sp>
        <p:nvSpPr>
          <p:cNvPr id="3" name="Text 1"/>
          <p:cNvSpPr/>
          <p:nvPr/>
        </p:nvSpPr>
        <p:spPr>
          <a:xfrm>
            <a:off x="939522" y="2114776"/>
            <a:ext cx="12751356" cy="1288580"/>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A well-structured timeline is essential for project management, helping you track progress and anticipate key milestones. This section breaks down the web development process into distinct phases, providing a clear roadmap from discovery to launch. Use this to set realistic expectations and ensure timely delivery.</a:t>
            </a:r>
            <a:endParaRPr lang="en-US" sz="2100" dirty="0"/>
          </a:p>
        </p:txBody>
      </p:sp>
      <p:sp>
        <p:nvSpPr>
          <p:cNvPr id="4" name="Shape 2"/>
          <p:cNvSpPr/>
          <p:nvPr/>
        </p:nvSpPr>
        <p:spPr>
          <a:xfrm>
            <a:off x="939522" y="3705263"/>
            <a:ext cx="12751356" cy="11073407"/>
          </a:xfrm>
          <a:prstGeom prst="roundRect">
            <a:avLst>
              <a:gd name="adj" fmla="val 364"/>
            </a:avLst>
          </a:prstGeom>
          <a:noFill/>
          <a:ln w="15240">
            <a:solidFill>
              <a:srgbClr val="000000">
                <a:alpha val="8000"/>
              </a:srgbClr>
            </a:solidFill>
            <a:prstDash val="solid"/>
          </a:ln>
        </p:spPr>
      </p:sp>
      <p:sp>
        <p:nvSpPr>
          <p:cNvPr id="5" name="Shape 3"/>
          <p:cNvSpPr/>
          <p:nvPr/>
        </p:nvSpPr>
        <p:spPr>
          <a:xfrm>
            <a:off x="954762" y="3720501"/>
            <a:ext cx="12720876" cy="766672"/>
          </a:xfrm>
          <a:prstGeom prst="rect">
            <a:avLst/>
          </a:prstGeom>
          <a:solidFill>
            <a:srgbClr val="FFFFFF">
              <a:alpha val="4000"/>
            </a:srgbClr>
          </a:solidFill>
        </p:spPr>
      </p:sp>
      <p:sp>
        <p:nvSpPr>
          <p:cNvPr id="6" name="Text 4"/>
          <p:cNvSpPr/>
          <p:nvPr/>
        </p:nvSpPr>
        <p:spPr>
          <a:xfrm>
            <a:off x="1223367" y="3889073"/>
            <a:ext cx="2639616" cy="429527"/>
          </a:xfrm>
          <a:prstGeom prst="rect">
            <a:avLst/>
          </a:prstGeom>
          <a:noFill/>
        </p:spPr>
        <p:txBody>
          <a:bodyPr wrap="none" lIns="0" tIns="0" rIns="0" bIns="0" rtlCol="0" anchor="t"/>
          <a:lstStyle/>
          <a:p>
            <a:pPr marL="0" indent="0" algn="l">
              <a:lnSpc>
                <a:spcPts val="3350"/>
              </a:lnSpc>
              <a:buNone/>
            </a:pPr>
            <a:r>
              <a:rPr lang="en-US" sz="2100" b="1" dirty="0">
                <a:solidFill>
                  <a:srgbClr val="4C4C4D"/>
                </a:solidFill>
                <a:latin typeface="Heebo" pitchFamily="34" charset="0"/>
                <a:ea typeface="Heebo" pitchFamily="34" charset="-122"/>
                <a:cs typeface="Heebo" pitchFamily="34" charset="-120"/>
              </a:rPr>
              <a:t>Phase</a:t>
            </a:r>
            <a:endParaRPr lang="en-US" sz="2100" dirty="0"/>
          </a:p>
        </p:txBody>
      </p:sp>
      <p:sp>
        <p:nvSpPr>
          <p:cNvPr id="7" name="Text 5"/>
          <p:cNvSpPr/>
          <p:nvPr/>
        </p:nvSpPr>
        <p:spPr>
          <a:xfrm>
            <a:off x="4407337" y="3889073"/>
            <a:ext cx="2635806" cy="429527"/>
          </a:xfrm>
          <a:prstGeom prst="rect">
            <a:avLst/>
          </a:prstGeom>
          <a:noFill/>
        </p:spPr>
        <p:txBody>
          <a:bodyPr wrap="none" lIns="0" tIns="0" rIns="0" bIns="0" rtlCol="0" anchor="t"/>
          <a:lstStyle/>
          <a:p>
            <a:pPr marL="0" indent="0" algn="l">
              <a:lnSpc>
                <a:spcPts val="3350"/>
              </a:lnSpc>
              <a:buNone/>
            </a:pPr>
            <a:r>
              <a:rPr lang="en-US" sz="2100" b="1" dirty="0">
                <a:solidFill>
                  <a:srgbClr val="4C4C4D"/>
                </a:solidFill>
                <a:latin typeface="Heebo" pitchFamily="34" charset="0"/>
                <a:ea typeface="Heebo" pitchFamily="34" charset="-122"/>
                <a:cs typeface="Heebo" pitchFamily="34" charset="-120"/>
              </a:rPr>
              <a:t>Start Date</a:t>
            </a:r>
            <a:endParaRPr lang="en-US" sz="2100" dirty="0"/>
          </a:p>
        </p:txBody>
      </p:sp>
      <p:sp>
        <p:nvSpPr>
          <p:cNvPr id="8" name="Text 6"/>
          <p:cNvSpPr/>
          <p:nvPr/>
        </p:nvSpPr>
        <p:spPr>
          <a:xfrm>
            <a:off x="7587496" y="3889073"/>
            <a:ext cx="2635806" cy="429527"/>
          </a:xfrm>
          <a:prstGeom prst="rect">
            <a:avLst/>
          </a:prstGeom>
          <a:noFill/>
        </p:spPr>
        <p:txBody>
          <a:bodyPr wrap="none" lIns="0" tIns="0" rIns="0" bIns="0" rtlCol="0" anchor="t"/>
          <a:lstStyle/>
          <a:p>
            <a:pPr marL="0" indent="0" algn="l">
              <a:lnSpc>
                <a:spcPts val="3350"/>
              </a:lnSpc>
              <a:buNone/>
            </a:pPr>
            <a:r>
              <a:rPr lang="en-US" sz="2100" b="1" dirty="0">
                <a:solidFill>
                  <a:srgbClr val="4C4C4D"/>
                </a:solidFill>
                <a:latin typeface="Heebo" pitchFamily="34" charset="0"/>
                <a:ea typeface="Heebo" pitchFamily="34" charset="-122"/>
                <a:cs typeface="Heebo" pitchFamily="34" charset="-120"/>
              </a:rPr>
              <a:t>End Date</a:t>
            </a:r>
            <a:endParaRPr lang="en-US" sz="2100" dirty="0"/>
          </a:p>
        </p:txBody>
      </p:sp>
      <p:sp>
        <p:nvSpPr>
          <p:cNvPr id="9" name="Text 7"/>
          <p:cNvSpPr/>
          <p:nvPr/>
        </p:nvSpPr>
        <p:spPr>
          <a:xfrm>
            <a:off x="10767655" y="3889073"/>
            <a:ext cx="2639616" cy="429527"/>
          </a:xfrm>
          <a:prstGeom prst="rect">
            <a:avLst/>
          </a:prstGeom>
          <a:noFill/>
        </p:spPr>
        <p:txBody>
          <a:bodyPr wrap="none" lIns="0" tIns="0" rIns="0" bIns="0" rtlCol="0" anchor="t"/>
          <a:lstStyle/>
          <a:p>
            <a:pPr marL="0" indent="0" algn="l">
              <a:lnSpc>
                <a:spcPts val="3350"/>
              </a:lnSpc>
              <a:buNone/>
            </a:pPr>
            <a:r>
              <a:rPr lang="en-US" sz="2100" b="1" dirty="0">
                <a:solidFill>
                  <a:srgbClr val="4C4C4D"/>
                </a:solidFill>
                <a:latin typeface="Heebo" pitchFamily="34" charset="0"/>
                <a:ea typeface="Heebo" pitchFamily="34" charset="-122"/>
                <a:cs typeface="Heebo" pitchFamily="34" charset="-120"/>
              </a:rPr>
              <a:t>Notes</a:t>
            </a:r>
            <a:endParaRPr lang="en-US" sz="2100" dirty="0"/>
          </a:p>
        </p:txBody>
      </p:sp>
      <p:sp>
        <p:nvSpPr>
          <p:cNvPr id="10" name="Shape 8"/>
          <p:cNvSpPr/>
          <p:nvPr/>
        </p:nvSpPr>
        <p:spPr>
          <a:xfrm>
            <a:off x="954762" y="4487173"/>
            <a:ext cx="12720876" cy="2055252"/>
          </a:xfrm>
          <a:prstGeom prst="rect">
            <a:avLst/>
          </a:prstGeom>
          <a:solidFill>
            <a:srgbClr val="000000">
              <a:alpha val="4000"/>
            </a:srgbClr>
          </a:solidFill>
        </p:spPr>
      </p:sp>
      <p:sp>
        <p:nvSpPr>
          <p:cNvPr id="11" name="Text 9"/>
          <p:cNvSpPr/>
          <p:nvPr/>
        </p:nvSpPr>
        <p:spPr>
          <a:xfrm>
            <a:off x="1223367" y="4655745"/>
            <a:ext cx="263961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Discovery</a:t>
            </a:r>
            <a:endParaRPr lang="en-US" sz="2100" dirty="0"/>
          </a:p>
        </p:txBody>
      </p:sp>
      <p:sp>
        <p:nvSpPr>
          <p:cNvPr id="12" name="Text 10"/>
          <p:cNvSpPr/>
          <p:nvPr/>
        </p:nvSpPr>
        <p:spPr>
          <a:xfrm>
            <a:off x="4407337" y="4655745"/>
            <a:ext cx="263580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a:t>
            </a:r>
            <a:endParaRPr lang="en-US" sz="2100" dirty="0"/>
          </a:p>
        </p:txBody>
      </p:sp>
      <p:sp>
        <p:nvSpPr>
          <p:cNvPr id="13" name="Text 11"/>
          <p:cNvSpPr/>
          <p:nvPr/>
        </p:nvSpPr>
        <p:spPr>
          <a:xfrm>
            <a:off x="7587496" y="4655745"/>
            <a:ext cx="263580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a:t>
            </a:r>
            <a:endParaRPr lang="en-US" sz="2100" dirty="0"/>
          </a:p>
        </p:txBody>
      </p:sp>
      <p:sp>
        <p:nvSpPr>
          <p:cNvPr id="14" name="Text 12"/>
          <p:cNvSpPr/>
          <p:nvPr/>
        </p:nvSpPr>
        <p:spPr>
          <a:xfrm>
            <a:off x="10767655" y="4655745"/>
            <a:ext cx="2639616" cy="1718107"/>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15" name="Shape 13"/>
          <p:cNvSpPr/>
          <p:nvPr/>
        </p:nvSpPr>
        <p:spPr>
          <a:xfrm>
            <a:off x="954762" y="6542424"/>
            <a:ext cx="12720876" cy="2055252"/>
          </a:xfrm>
          <a:prstGeom prst="rect">
            <a:avLst/>
          </a:prstGeom>
          <a:solidFill>
            <a:srgbClr val="FFFFFF">
              <a:alpha val="4000"/>
            </a:srgbClr>
          </a:solidFill>
        </p:spPr>
      </p:sp>
      <p:sp>
        <p:nvSpPr>
          <p:cNvPr id="16" name="Text 14"/>
          <p:cNvSpPr/>
          <p:nvPr/>
        </p:nvSpPr>
        <p:spPr>
          <a:xfrm>
            <a:off x="1223367" y="6710997"/>
            <a:ext cx="263961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Design</a:t>
            </a:r>
            <a:endParaRPr lang="en-US" sz="2100" dirty="0"/>
          </a:p>
        </p:txBody>
      </p:sp>
      <p:sp>
        <p:nvSpPr>
          <p:cNvPr id="17" name="Text 15"/>
          <p:cNvSpPr/>
          <p:nvPr/>
        </p:nvSpPr>
        <p:spPr>
          <a:xfrm>
            <a:off x="4407337" y="6710997"/>
            <a:ext cx="263580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a:t>
            </a:r>
            <a:endParaRPr lang="en-US" sz="2100" dirty="0"/>
          </a:p>
        </p:txBody>
      </p:sp>
      <p:sp>
        <p:nvSpPr>
          <p:cNvPr id="18" name="Text 16"/>
          <p:cNvSpPr/>
          <p:nvPr/>
        </p:nvSpPr>
        <p:spPr>
          <a:xfrm>
            <a:off x="7587496" y="6710997"/>
            <a:ext cx="263580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a:t>
            </a:r>
            <a:endParaRPr lang="en-US" sz="2100" dirty="0"/>
          </a:p>
        </p:txBody>
      </p:sp>
      <p:sp>
        <p:nvSpPr>
          <p:cNvPr id="19" name="Text 17"/>
          <p:cNvSpPr/>
          <p:nvPr/>
        </p:nvSpPr>
        <p:spPr>
          <a:xfrm>
            <a:off x="10767655" y="6710997"/>
            <a:ext cx="2639616" cy="1718107"/>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20" name="Shape 18"/>
          <p:cNvSpPr/>
          <p:nvPr/>
        </p:nvSpPr>
        <p:spPr>
          <a:xfrm>
            <a:off x="954762" y="8597676"/>
            <a:ext cx="12720876" cy="2055252"/>
          </a:xfrm>
          <a:prstGeom prst="rect">
            <a:avLst/>
          </a:prstGeom>
          <a:solidFill>
            <a:srgbClr val="000000">
              <a:alpha val="4000"/>
            </a:srgbClr>
          </a:solidFill>
        </p:spPr>
      </p:sp>
      <p:sp>
        <p:nvSpPr>
          <p:cNvPr id="21" name="Text 19"/>
          <p:cNvSpPr/>
          <p:nvPr/>
        </p:nvSpPr>
        <p:spPr>
          <a:xfrm>
            <a:off x="1223367" y="8766249"/>
            <a:ext cx="263961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Development</a:t>
            </a:r>
            <a:endParaRPr lang="en-US" sz="2100" dirty="0"/>
          </a:p>
        </p:txBody>
      </p:sp>
      <p:sp>
        <p:nvSpPr>
          <p:cNvPr id="22" name="Text 20"/>
          <p:cNvSpPr/>
          <p:nvPr/>
        </p:nvSpPr>
        <p:spPr>
          <a:xfrm>
            <a:off x="4407337" y="8766249"/>
            <a:ext cx="263580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a:t>
            </a:r>
            <a:endParaRPr lang="en-US" sz="2100" dirty="0"/>
          </a:p>
        </p:txBody>
      </p:sp>
      <p:sp>
        <p:nvSpPr>
          <p:cNvPr id="23" name="Text 21"/>
          <p:cNvSpPr/>
          <p:nvPr/>
        </p:nvSpPr>
        <p:spPr>
          <a:xfrm>
            <a:off x="7587496" y="8766249"/>
            <a:ext cx="263580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a:t>
            </a:r>
            <a:endParaRPr lang="en-US" sz="2100" dirty="0"/>
          </a:p>
        </p:txBody>
      </p:sp>
      <p:sp>
        <p:nvSpPr>
          <p:cNvPr id="24" name="Text 22"/>
          <p:cNvSpPr/>
          <p:nvPr/>
        </p:nvSpPr>
        <p:spPr>
          <a:xfrm>
            <a:off x="10767655" y="8766249"/>
            <a:ext cx="2639616" cy="1718107"/>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25" name="Shape 23"/>
          <p:cNvSpPr/>
          <p:nvPr/>
        </p:nvSpPr>
        <p:spPr>
          <a:xfrm>
            <a:off x="954762" y="10652928"/>
            <a:ext cx="12720876" cy="2055252"/>
          </a:xfrm>
          <a:prstGeom prst="rect">
            <a:avLst/>
          </a:prstGeom>
          <a:solidFill>
            <a:srgbClr val="FFFFFF">
              <a:alpha val="4000"/>
            </a:srgbClr>
          </a:solidFill>
        </p:spPr>
      </p:sp>
      <p:sp>
        <p:nvSpPr>
          <p:cNvPr id="26" name="Text 24"/>
          <p:cNvSpPr/>
          <p:nvPr/>
        </p:nvSpPr>
        <p:spPr>
          <a:xfrm>
            <a:off x="1223367" y="10821500"/>
            <a:ext cx="263961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Testing</a:t>
            </a:r>
            <a:endParaRPr lang="en-US" sz="2100" dirty="0"/>
          </a:p>
        </p:txBody>
      </p:sp>
      <p:sp>
        <p:nvSpPr>
          <p:cNvPr id="27" name="Text 25"/>
          <p:cNvSpPr/>
          <p:nvPr/>
        </p:nvSpPr>
        <p:spPr>
          <a:xfrm>
            <a:off x="4407337" y="10821500"/>
            <a:ext cx="263580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a:t>
            </a:r>
            <a:endParaRPr lang="en-US" sz="2100" dirty="0"/>
          </a:p>
        </p:txBody>
      </p:sp>
      <p:sp>
        <p:nvSpPr>
          <p:cNvPr id="28" name="Text 26"/>
          <p:cNvSpPr/>
          <p:nvPr/>
        </p:nvSpPr>
        <p:spPr>
          <a:xfrm>
            <a:off x="7587496" y="10821500"/>
            <a:ext cx="263580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a:t>
            </a:r>
            <a:endParaRPr lang="en-US" sz="2100" dirty="0"/>
          </a:p>
        </p:txBody>
      </p:sp>
      <p:sp>
        <p:nvSpPr>
          <p:cNvPr id="29" name="Text 27"/>
          <p:cNvSpPr/>
          <p:nvPr/>
        </p:nvSpPr>
        <p:spPr>
          <a:xfrm>
            <a:off x="10767655" y="10821500"/>
            <a:ext cx="2639616" cy="1718107"/>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30" name="Shape 28"/>
          <p:cNvSpPr/>
          <p:nvPr/>
        </p:nvSpPr>
        <p:spPr>
          <a:xfrm>
            <a:off x="954762" y="12708180"/>
            <a:ext cx="12720876" cy="2055252"/>
          </a:xfrm>
          <a:prstGeom prst="rect">
            <a:avLst/>
          </a:prstGeom>
          <a:solidFill>
            <a:srgbClr val="000000">
              <a:alpha val="4000"/>
            </a:srgbClr>
          </a:solidFill>
        </p:spPr>
      </p:sp>
      <p:sp>
        <p:nvSpPr>
          <p:cNvPr id="31" name="Text 29"/>
          <p:cNvSpPr/>
          <p:nvPr/>
        </p:nvSpPr>
        <p:spPr>
          <a:xfrm>
            <a:off x="1223367" y="12876752"/>
            <a:ext cx="263961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Launch</a:t>
            </a:r>
            <a:endParaRPr lang="en-US" sz="2100" dirty="0"/>
          </a:p>
        </p:txBody>
      </p:sp>
      <p:sp>
        <p:nvSpPr>
          <p:cNvPr id="32" name="Text 30"/>
          <p:cNvSpPr/>
          <p:nvPr/>
        </p:nvSpPr>
        <p:spPr>
          <a:xfrm>
            <a:off x="4407337" y="12876752"/>
            <a:ext cx="263580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a:t>
            </a:r>
            <a:endParaRPr lang="en-US" sz="2100" dirty="0"/>
          </a:p>
        </p:txBody>
      </p:sp>
      <p:sp>
        <p:nvSpPr>
          <p:cNvPr id="33" name="Text 31"/>
          <p:cNvSpPr/>
          <p:nvPr/>
        </p:nvSpPr>
        <p:spPr>
          <a:xfrm>
            <a:off x="7587496" y="12876752"/>
            <a:ext cx="263580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a:t>
            </a:r>
            <a:endParaRPr lang="en-US" sz="2100" dirty="0"/>
          </a:p>
        </p:txBody>
      </p:sp>
      <p:sp>
        <p:nvSpPr>
          <p:cNvPr id="34" name="Text 32"/>
          <p:cNvSpPr/>
          <p:nvPr/>
        </p:nvSpPr>
        <p:spPr>
          <a:xfrm>
            <a:off x="10767655" y="12876752"/>
            <a:ext cx="2639616" cy="1718107"/>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35" name="Text 33"/>
          <p:cNvSpPr/>
          <p:nvPr/>
        </p:nvSpPr>
        <p:spPr>
          <a:xfrm>
            <a:off x="939522" y="15080576"/>
            <a:ext cx="12751356" cy="859053"/>
          </a:xfrm>
          <a:prstGeom prst="rect">
            <a:avLst/>
          </a:prstGeom>
          <a:noFill/>
        </p:spPr>
        <p:txBody>
          <a:bodyPr wrap="square" lIns="0" tIns="0" rIns="0" bIns="0" rtlCol="0" anchor="t"/>
          <a:lstStyle/>
          <a:p>
            <a:pPr marL="0" indent="0" algn="l">
              <a:lnSpc>
                <a:spcPts val="3350"/>
              </a:lnSpc>
              <a:buNone/>
            </a:pPr>
            <a:endParaRPr lang="en-US" sz="2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39522" y="739172"/>
            <a:ext cx="8387358" cy="838815"/>
          </a:xfrm>
          <a:prstGeom prst="rect">
            <a:avLst/>
          </a:prstGeom>
          <a:noFill/>
        </p:spPr>
        <p:txBody>
          <a:bodyPr wrap="none" lIns="0" tIns="0" rIns="0" bIns="0" rtlCol="0" anchor="t"/>
          <a:lstStyle/>
          <a:p>
            <a:pPr marL="0" indent="0" algn="l">
              <a:lnSpc>
                <a:spcPts val="6600"/>
              </a:lnSpc>
              <a:buNone/>
            </a:pPr>
            <a:r>
              <a:rPr lang="en-US" sz="5250" dirty="0">
                <a:solidFill>
                  <a:srgbClr val="152D47"/>
                </a:solidFill>
                <a:latin typeface="Crimson Pro Semi Bold" pitchFamily="34" charset="0"/>
                <a:ea typeface="Crimson Pro Semi Bold" pitchFamily="34" charset="-122"/>
                <a:cs typeface="Crimson Pro Semi Bold" pitchFamily="34" charset="-120"/>
              </a:rPr>
              <a:t>4. Budget / Payment Structure</a:t>
            </a:r>
            <a:endParaRPr lang="en-US" sz="5250" dirty="0"/>
          </a:p>
        </p:txBody>
      </p:sp>
      <p:sp>
        <p:nvSpPr>
          <p:cNvPr id="3" name="Text 1"/>
          <p:cNvSpPr/>
          <p:nvPr/>
        </p:nvSpPr>
        <p:spPr>
          <a:xfrm>
            <a:off x="939522" y="2114776"/>
            <a:ext cx="12751356" cy="1718107"/>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Financial transparency is key to a healthy client-vendor relationship. This section helps you define the total project budget and structure payment milestones, ensuring clear financial expectations from the outset. Outlining these details in advance prevents surprises and ensures smooth financial operations throughout the project.</a:t>
            </a:r>
            <a:endParaRPr lang="en-US" sz="2100" dirty="0"/>
          </a:p>
        </p:txBody>
      </p:sp>
      <p:sp>
        <p:nvSpPr>
          <p:cNvPr id="4" name="Shape 2"/>
          <p:cNvSpPr/>
          <p:nvPr/>
        </p:nvSpPr>
        <p:spPr>
          <a:xfrm>
            <a:off x="939522" y="4134789"/>
            <a:ext cx="6241494" cy="4069551"/>
          </a:xfrm>
          <a:prstGeom prst="roundRect">
            <a:avLst>
              <a:gd name="adj" fmla="val 989"/>
            </a:avLst>
          </a:prstGeom>
          <a:solidFill>
            <a:srgbClr val="F2EEEE"/>
          </a:solidFill>
        </p:spPr>
      </p:sp>
      <p:sp>
        <p:nvSpPr>
          <p:cNvPr id="5" name="Shape 3"/>
          <p:cNvSpPr/>
          <p:nvPr/>
        </p:nvSpPr>
        <p:spPr>
          <a:xfrm>
            <a:off x="1207889" y="4403124"/>
            <a:ext cx="805339" cy="805243"/>
          </a:xfrm>
          <a:prstGeom prst="roundRect">
            <a:avLst>
              <a:gd name="adj" fmla="val 11354443"/>
            </a:avLst>
          </a:prstGeom>
          <a:solidFill>
            <a:srgbClr val="2150FE"/>
          </a:solidFill>
        </p:spPr>
      </p:sp>
      <p:pic>
        <p:nvPicPr>
          <p:cNvPr id="6" name="Image 0" descr="preencoded.png"/>
          <p:cNvPicPr>
            <a:picLocks noChangeAspect="1"/>
          </p:cNvPicPr>
          <p:nvPr/>
        </p:nvPicPr>
        <p:blipFill>
          <a:blip r:embed="rId1"/>
          <a:stretch>
            <a:fillRect/>
          </a:stretch>
        </p:blipFill>
        <p:spPr>
          <a:xfrm>
            <a:off x="1429345" y="4579316"/>
            <a:ext cx="362307" cy="452860"/>
          </a:xfrm>
          <a:prstGeom prst="rect">
            <a:avLst/>
          </a:prstGeom>
        </p:spPr>
      </p:pic>
      <p:sp>
        <p:nvSpPr>
          <p:cNvPr id="7" name="Text 4"/>
          <p:cNvSpPr/>
          <p:nvPr/>
        </p:nvSpPr>
        <p:spPr>
          <a:xfrm>
            <a:off x="1207889" y="5476703"/>
            <a:ext cx="3355538" cy="419288"/>
          </a:xfrm>
          <a:prstGeom prst="rect">
            <a:avLst/>
          </a:prstGeom>
          <a:noFill/>
        </p:spPr>
        <p:txBody>
          <a:bodyPr wrap="none" lIns="0" tIns="0" rIns="0" bIns="0" rtlCol="0" anchor="t"/>
          <a:lstStyle/>
          <a:p>
            <a:pPr marL="0" indent="0" algn="l">
              <a:lnSpc>
                <a:spcPts val="3300"/>
              </a:lnSpc>
              <a:buNone/>
            </a:pPr>
            <a:r>
              <a:rPr lang="en-US" sz="2600" dirty="0">
                <a:solidFill>
                  <a:srgbClr val="4C4C4D"/>
                </a:solidFill>
                <a:latin typeface="Crimson Pro Semi Bold" pitchFamily="34" charset="0"/>
                <a:ea typeface="Crimson Pro Semi Bold" pitchFamily="34" charset="-122"/>
                <a:cs typeface="Crimson Pro Semi Bold" pitchFamily="34" charset="-120"/>
              </a:rPr>
              <a:t>Total Budget:</a:t>
            </a:r>
            <a:endParaRPr lang="en-US" sz="2600" dirty="0"/>
          </a:p>
        </p:txBody>
      </p:sp>
      <p:sp>
        <p:nvSpPr>
          <p:cNvPr id="8" name="Text 5"/>
          <p:cNvSpPr/>
          <p:nvPr/>
        </p:nvSpPr>
        <p:spPr>
          <a:xfrm>
            <a:off x="1207889" y="6056945"/>
            <a:ext cx="5704761" cy="859053"/>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9" name="Text 6"/>
          <p:cNvSpPr/>
          <p:nvPr/>
        </p:nvSpPr>
        <p:spPr>
          <a:xfrm>
            <a:off x="1207889" y="7076952"/>
            <a:ext cx="5704761" cy="429527"/>
          </a:xfrm>
          <a:prstGeom prst="rect">
            <a:avLst/>
          </a:prstGeom>
          <a:noFill/>
        </p:spPr>
        <p:txBody>
          <a:bodyPr wrap="none" lIns="0" tIns="0" rIns="0" bIns="0" rtlCol="0" anchor="t"/>
          <a:lstStyle/>
          <a:p>
            <a:pPr marL="0" indent="0" algn="l">
              <a:lnSpc>
                <a:spcPts val="3350"/>
              </a:lnSpc>
              <a:buNone/>
            </a:pPr>
            <a:r>
              <a:rPr lang="en-US" sz="2100" dirty="0">
                <a:solidFill>
                  <a:srgbClr val="04318F"/>
                </a:solidFill>
                <a:latin typeface="Heebo" pitchFamily="34" charset="0"/>
                <a:ea typeface="Heebo" pitchFamily="34" charset="-122"/>
                <a:cs typeface="Heebo" pitchFamily="34" charset="-120"/>
              </a:rPr>
              <a:t>(e.g., Fixed Price, Time &amp; Material, Retainer)</a:t>
            </a:r>
            <a:endParaRPr lang="en-US" sz="2100" dirty="0"/>
          </a:p>
        </p:txBody>
      </p:sp>
      <p:sp>
        <p:nvSpPr>
          <p:cNvPr id="10" name="Shape 7"/>
          <p:cNvSpPr/>
          <p:nvPr/>
        </p:nvSpPr>
        <p:spPr>
          <a:xfrm>
            <a:off x="7449383" y="4134789"/>
            <a:ext cx="6241494" cy="4069551"/>
          </a:xfrm>
          <a:prstGeom prst="roundRect">
            <a:avLst>
              <a:gd name="adj" fmla="val 989"/>
            </a:avLst>
          </a:prstGeom>
          <a:solidFill>
            <a:srgbClr val="F2EEEE"/>
          </a:solidFill>
        </p:spPr>
      </p:sp>
      <p:sp>
        <p:nvSpPr>
          <p:cNvPr id="11" name="Shape 8"/>
          <p:cNvSpPr/>
          <p:nvPr/>
        </p:nvSpPr>
        <p:spPr>
          <a:xfrm>
            <a:off x="7717750" y="4403124"/>
            <a:ext cx="805339" cy="805243"/>
          </a:xfrm>
          <a:prstGeom prst="roundRect">
            <a:avLst>
              <a:gd name="adj" fmla="val 11354443"/>
            </a:avLst>
          </a:prstGeom>
          <a:solidFill>
            <a:srgbClr val="2150FE"/>
          </a:solidFill>
        </p:spPr>
      </p:sp>
      <p:pic>
        <p:nvPicPr>
          <p:cNvPr id="12" name="Image 1" descr="preencoded.png"/>
          <p:cNvPicPr>
            <a:picLocks noChangeAspect="1"/>
          </p:cNvPicPr>
          <p:nvPr/>
        </p:nvPicPr>
        <p:blipFill>
          <a:blip r:embed="rId2"/>
          <a:stretch>
            <a:fillRect/>
          </a:stretch>
        </p:blipFill>
        <p:spPr>
          <a:xfrm>
            <a:off x="7939207" y="4579316"/>
            <a:ext cx="362307" cy="452860"/>
          </a:xfrm>
          <a:prstGeom prst="rect">
            <a:avLst/>
          </a:prstGeom>
        </p:spPr>
      </p:pic>
      <p:sp>
        <p:nvSpPr>
          <p:cNvPr id="13" name="Text 9"/>
          <p:cNvSpPr/>
          <p:nvPr/>
        </p:nvSpPr>
        <p:spPr>
          <a:xfrm>
            <a:off x="7717750" y="5476703"/>
            <a:ext cx="3355538" cy="419288"/>
          </a:xfrm>
          <a:prstGeom prst="rect">
            <a:avLst/>
          </a:prstGeom>
          <a:noFill/>
        </p:spPr>
        <p:txBody>
          <a:bodyPr wrap="none" lIns="0" tIns="0" rIns="0" bIns="0" rtlCol="0" anchor="t"/>
          <a:lstStyle/>
          <a:p>
            <a:pPr marL="0" indent="0" algn="l">
              <a:lnSpc>
                <a:spcPts val="3300"/>
              </a:lnSpc>
              <a:buNone/>
            </a:pPr>
            <a:r>
              <a:rPr lang="en-US" sz="2600" dirty="0">
                <a:solidFill>
                  <a:srgbClr val="4C4C4D"/>
                </a:solidFill>
                <a:latin typeface="Crimson Pro Semi Bold" pitchFamily="34" charset="0"/>
                <a:ea typeface="Crimson Pro Semi Bold" pitchFamily="34" charset="-122"/>
                <a:cs typeface="Crimson Pro Semi Bold" pitchFamily="34" charset="-120"/>
              </a:rPr>
              <a:t>Payment Milestones:</a:t>
            </a:r>
            <a:endParaRPr lang="en-US" sz="2600" dirty="0"/>
          </a:p>
        </p:txBody>
      </p:sp>
      <p:sp>
        <p:nvSpPr>
          <p:cNvPr id="14" name="Text 10"/>
          <p:cNvSpPr/>
          <p:nvPr/>
        </p:nvSpPr>
        <p:spPr>
          <a:xfrm>
            <a:off x="7717750" y="6056945"/>
            <a:ext cx="5704761" cy="859053"/>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15" name="Text 11"/>
          <p:cNvSpPr/>
          <p:nvPr/>
        </p:nvSpPr>
        <p:spPr>
          <a:xfrm>
            <a:off x="7717750" y="7076952"/>
            <a:ext cx="5704761" cy="859053"/>
          </a:xfrm>
          <a:prstGeom prst="rect">
            <a:avLst/>
          </a:prstGeom>
          <a:noFill/>
        </p:spPr>
        <p:txBody>
          <a:bodyPr wrap="square" lIns="0" tIns="0" rIns="0" bIns="0" rtlCol="0" anchor="t"/>
          <a:lstStyle/>
          <a:p>
            <a:pPr marL="0" indent="0" algn="l">
              <a:lnSpc>
                <a:spcPts val="3350"/>
              </a:lnSpc>
              <a:buNone/>
            </a:pPr>
            <a:r>
              <a:rPr lang="en-US" sz="2100" dirty="0">
                <a:solidFill>
                  <a:srgbClr val="04318F"/>
                </a:solidFill>
                <a:latin typeface="Heebo" pitchFamily="34" charset="0"/>
                <a:ea typeface="Heebo" pitchFamily="34" charset="-122"/>
                <a:cs typeface="Heebo" pitchFamily="34" charset="-120"/>
              </a:rPr>
              <a:t>(e.g., upfront, on design approval, on feature completion, on launch)</a:t>
            </a:r>
            <a:endParaRPr lang="en-US" sz="2100" dirty="0"/>
          </a:p>
        </p:txBody>
      </p:sp>
      <p:sp>
        <p:nvSpPr>
          <p:cNvPr id="16" name="Text 12"/>
          <p:cNvSpPr/>
          <p:nvPr/>
        </p:nvSpPr>
        <p:spPr>
          <a:xfrm>
            <a:off x="939522" y="8506247"/>
            <a:ext cx="12751356" cy="859053"/>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Consider the payment structure carefully. Fixed-price contracts offer cost predictability but less flexibility for changes, while time &amp; material provides adaptability but requires closer budget monitoring.</a:t>
            </a:r>
            <a:endParaRPr lang="en-US" sz="2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39522" y="739172"/>
            <a:ext cx="12751356" cy="1677630"/>
          </a:xfrm>
          <a:prstGeom prst="rect">
            <a:avLst/>
          </a:prstGeom>
          <a:noFill/>
        </p:spPr>
        <p:txBody>
          <a:bodyPr wrap="square" lIns="0" tIns="0" rIns="0" bIns="0" rtlCol="0" anchor="t"/>
          <a:lstStyle/>
          <a:p>
            <a:pPr marL="0" indent="0" algn="l">
              <a:lnSpc>
                <a:spcPts val="6600"/>
              </a:lnSpc>
              <a:buNone/>
            </a:pPr>
            <a:r>
              <a:rPr lang="en-US" sz="5250" dirty="0">
                <a:solidFill>
                  <a:srgbClr val="152D47"/>
                </a:solidFill>
                <a:latin typeface="Crimson Pro Semi Bold" pitchFamily="34" charset="0"/>
                <a:ea typeface="Crimson Pro Semi Bold" pitchFamily="34" charset="-122"/>
                <a:cs typeface="Crimson Pro Semi Bold" pitchFamily="34" charset="-120"/>
              </a:rPr>
              <a:t>5. Web Development Team Roles &amp; Responsibilities</a:t>
            </a:r>
            <a:endParaRPr lang="en-US" sz="5250" dirty="0"/>
          </a:p>
        </p:txBody>
      </p:sp>
      <p:sp>
        <p:nvSpPr>
          <p:cNvPr id="3" name="Text 1"/>
          <p:cNvSpPr/>
          <p:nvPr/>
        </p:nvSpPr>
        <p:spPr>
          <a:xfrm>
            <a:off x="939522" y="2953591"/>
            <a:ext cx="12751356" cy="1288580"/>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A successful project relies on clearly defined roles and responsibilities. This section outlines the key team members involved in your outsourced web development project, specifying their contact information and primary duties. Knowing who is responsible for what fosters accountability and streamlines collaboration.</a:t>
            </a:r>
            <a:endParaRPr lang="en-US" sz="2100" dirty="0"/>
          </a:p>
        </p:txBody>
      </p:sp>
      <p:sp>
        <p:nvSpPr>
          <p:cNvPr id="4" name="Shape 2"/>
          <p:cNvSpPr/>
          <p:nvPr/>
        </p:nvSpPr>
        <p:spPr>
          <a:xfrm>
            <a:off x="939522" y="4544078"/>
            <a:ext cx="12751356" cy="8925774"/>
          </a:xfrm>
          <a:prstGeom prst="roundRect">
            <a:avLst>
              <a:gd name="adj" fmla="val 451"/>
            </a:avLst>
          </a:prstGeom>
          <a:noFill/>
          <a:ln w="15240">
            <a:solidFill>
              <a:srgbClr val="000000">
                <a:alpha val="8000"/>
              </a:srgbClr>
            </a:solidFill>
            <a:prstDash val="solid"/>
          </a:ln>
        </p:spPr>
      </p:sp>
      <p:sp>
        <p:nvSpPr>
          <p:cNvPr id="5" name="Shape 3"/>
          <p:cNvSpPr/>
          <p:nvPr/>
        </p:nvSpPr>
        <p:spPr>
          <a:xfrm>
            <a:off x="954762" y="4559316"/>
            <a:ext cx="12719566" cy="766672"/>
          </a:xfrm>
          <a:prstGeom prst="rect">
            <a:avLst/>
          </a:prstGeom>
          <a:solidFill>
            <a:srgbClr val="FFFFFF">
              <a:alpha val="4000"/>
            </a:srgbClr>
          </a:solidFill>
        </p:spPr>
      </p:sp>
      <p:sp>
        <p:nvSpPr>
          <p:cNvPr id="6" name="Text 4"/>
          <p:cNvSpPr/>
          <p:nvPr/>
        </p:nvSpPr>
        <p:spPr>
          <a:xfrm>
            <a:off x="1224677" y="4727889"/>
            <a:ext cx="3698796" cy="429527"/>
          </a:xfrm>
          <a:prstGeom prst="rect">
            <a:avLst/>
          </a:prstGeom>
          <a:noFill/>
        </p:spPr>
        <p:txBody>
          <a:bodyPr wrap="none" lIns="0" tIns="0" rIns="0" bIns="0" rtlCol="0" anchor="t"/>
          <a:lstStyle/>
          <a:p>
            <a:pPr marL="0" indent="0" algn="l">
              <a:lnSpc>
                <a:spcPts val="3350"/>
              </a:lnSpc>
              <a:buNone/>
            </a:pPr>
            <a:r>
              <a:rPr lang="en-US" sz="2100" b="1" dirty="0">
                <a:solidFill>
                  <a:srgbClr val="4C4C4D"/>
                </a:solidFill>
                <a:latin typeface="Heebo" pitchFamily="34" charset="0"/>
                <a:ea typeface="Heebo" pitchFamily="34" charset="-122"/>
                <a:cs typeface="Heebo" pitchFamily="34" charset="-120"/>
              </a:rPr>
              <a:t>Role</a:t>
            </a:r>
            <a:endParaRPr lang="en-US" sz="2100" dirty="0"/>
          </a:p>
        </p:txBody>
      </p:sp>
      <p:sp>
        <p:nvSpPr>
          <p:cNvPr id="7" name="Text 5"/>
          <p:cNvSpPr/>
          <p:nvPr/>
        </p:nvSpPr>
        <p:spPr>
          <a:xfrm>
            <a:off x="5467826" y="4727889"/>
            <a:ext cx="3694986" cy="429527"/>
          </a:xfrm>
          <a:prstGeom prst="rect">
            <a:avLst/>
          </a:prstGeom>
          <a:noFill/>
        </p:spPr>
        <p:txBody>
          <a:bodyPr wrap="none" lIns="0" tIns="0" rIns="0" bIns="0" rtlCol="0" anchor="t"/>
          <a:lstStyle/>
          <a:p>
            <a:pPr marL="0" indent="0" algn="l">
              <a:lnSpc>
                <a:spcPts val="3350"/>
              </a:lnSpc>
              <a:buNone/>
            </a:pPr>
            <a:r>
              <a:rPr lang="en-US" sz="2100" b="1" dirty="0">
                <a:solidFill>
                  <a:srgbClr val="4C4C4D"/>
                </a:solidFill>
                <a:latin typeface="Heebo" pitchFamily="34" charset="0"/>
                <a:ea typeface="Heebo" pitchFamily="34" charset="-122"/>
                <a:cs typeface="Heebo" pitchFamily="34" charset="-120"/>
              </a:rPr>
              <a:t>Name / Contact</a:t>
            </a:r>
            <a:endParaRPr lang="en-US" sz="2100" dirty="0"/>
          </a:p>
        </p:txBody>
      </p:sp>
      <p:sp>
        <p:nvSpPr>
          <p:cNvPr id="8" name="Text 6"/>
          <p:cNvSpPr/>
          <p:nvPr/>
        </p:nvSpPr>
        <p:spPr>
          <a:xfrm>
            <a:off x="9707166" y="4727889"/>
            <a:ext cx="3698796" cy="429527"/>
          </a:xfrm>
          <a:prstGeom prst="rect">
            <a:avLst/>
          </a:prstGeom>
          <a:noFill/>
        </p:spPr>
        <p:txBody>
          <a:bodyPr wrap="none" lIns="0" tIns="0" rIns="0" bIns="0" rtlCol="0" anchor="t"/>
          <a:lstStyle/>
          <a:p>
            <a:pPr marL="0" indent="0" algn="l">
              <a:lnSpc>
                <a:spcPts val="3350"/>
              </a:lnSpc>
              <a:buNone/>
            </a:pPr>
            <a:r>
              <a:rPr lang="en-US" sz="2100" b="1" dirty="0">
                <a:solidFill>
                  <a:srgbClr val="4C4C4D"/>
                </a:solidFill>
                <a:latin typeface="Heebo" pitchFamily="34" charset="0"/>
                <a:ea typeface="Heebo" pitchFamily="34" charset="-122"/>
                <a:cs typeface="Heebo" pitchFamily="34" charset="-120"/>
              </a:rPr>
              <a:t>Responsibilities</a:t>
            </a:r>
            <a:endParaRPr lang="en-US" sz="2100" dirty="0"/>
          </a:p>
        </p:txBody>
      </p:sp>
      <p:sp>
        <p:nvSpPr>
          <p:cNvPr id="9" name="Shape 7"/>
          <p:cNvSpPr/>
          <p:nvPr/>
        </p:nvSpPr>
        <p:spPr>
          <a:xfrm>
            <a:off x="954762" y="5325988"/>
            <a:ext cx="12719566" cy="1625725"/>
          </a:xfrm>
          <a:prstGeom prst="rect">
            <a:avLst/>
          </a:prstGeom>
          <a:solidFill>
            <a:srgbClr val="000000">
              <a:alpha val="4000"/>
            </a:srgbClr>
          </a:solidFill>
        </p:spPr>
      </p:sp>
      <p:sp>
        <p:nvSpPr>
          <p:cNvPr id="10" name="Text 8"/>
          <p:cNvSpPr/>
          <p:nvPr/>
        </p:nvSpPr>
        <p:spPr>
          <a:xfrm>
            <a:off x="1224677" y="5494560"/>
            <a:ext cx="369879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Project Manager</a:t>
            </a:r>
            <a:endParaRPr lang="en-US" sz="2100" dirty="0"/>
          </a:p>
        </p:txBody>
      </p:sp>
      <p:sp>
        <p:nvSpPr>
          <p:cNvPr id="11" name="Text 9"/>
          <p:cNvSpPr/>
          <p:nvPr/>
        </p:nvSpPr>
        <p:spPr>
          <a:xfrm>
            <a:off x="5467826" y="5494560"/>
            <a:ext cx="369498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a:t>
            </a:r>
            <a:endParaRPr lang="en-US" sz="2100" dirty="0"/>
          </a:p>
        </p:txBody>
      </p:sp>
      <p:sp>
        <p:nvSpPr>
          <p:cNvPr id="12" name="Text 10"/>
          <p:cNvSpPr/>
          <p:nvPr/>
        </p:nvSpPr>
        <p:spPr>
          <a:xfrm>
            <a:off x="9707166" y="5494560"/>
            <a:ext cx="3698796" cy="1288580"/>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13" name="Shape 11"/>
          <p:cNvSpPr/>
          <p:nvPr/>
        </p:nvSpPr>
        <p:spPr>
          <a:xfrm>
            <a:off x="954762" y="6951713"/>
            <a:ext cx="12719566" cy="1625725"/>
          </a:xfrm>
          <a:prstGeom prst="rect">
            <a:avLst/>
          </a:prstGeom>
          <a:solidFill>
            <a:srgbClr val="FFFFFF">
              <a:alpha val="4000"/>
            </a:srgbClr>
          </a:solidFill>
        </p:spPr>
      </p:sp>
      <p:sp>
        <p:nvSpPr>
          <p:cNvPr id="14" name="Text 12"/>
          <p:cNvSpPr/>
          <p:nvPr/>
        </p:nvSpPr>
        <p:spPr>
          <a:xfrm>
            <a:off x="1224677" y="7120285"/>
            <a:ext cx="369879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Designer</a:t>
            </a:r>
            <a:endParaRPr lang="en-US" sz="2100" dirty="0"/>
          </a:p>
        </p:txBody>
      </p:sp>
      <p:sp>
        <p:nvSpPr>
          <p:cNvPr id="15" name="Text 13"/>
          <p:cNvSpPr/>
          <p:nvPr/>
        </p:nvSpPr>
        <p:spPr>
          <a:xfrm>
            <a:off x="5467826" y="7120285"/>
            <a:ext cx="369498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a:t>
            </a:r>
            <a:endParaRPr lang="en-US" sz="2100" dirty="0"/>
          </a:p>
        </p:txBody>
      </p:sp>
      <p:sp>
        <p:nvSpPr>
          <p:cNvPr id="16" name="Text 14"/>
          <p:cNvSpPr/>
          <p:nvPr/>
        </p:nvSpPr>
        <p:spPr>
          <a:xfrm>
            <a:off x="9707166" y="7120285"/>
            <a:ext cx="3698796" cy="1288580"/>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17" name="Shape 15"/>
          <p:cNvSpPr/>
          <p:nvPr/>
        </p:nvSpPr>
        <p:spPr>
          <a:xfrm>
            <a:off x="954762" y="8577438"/>
            <a:ext cx="12719566" cy="1625725"/>
          </a:xfrm>
          <a:prstGeom prst="rect">
            <a:avLst/>
          </a:prstGeom>
          <a:solidFill>
            <a:srgbClr val="000000">
              <a:alpha val="4000"/>
            </a:srgbClr>
          </a:solidFill>
        </p:spPr>
      </p:sp>
      <p:sp>
        <p:nvSpPr>
          <p:cNvPr id="18" name="Text 16"/>
          <p:cNvSpPr/>
          <p:nvPr/>
        </p:nvSpPr>
        <p:spPr>
          <a:xfrm>
            <a:off x="1224677" y="8746010"/>
            <a:ext cx="369879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Developer</a:t>
            </a:r>
            <a:endParaRPr lang="en-US" sz="2100" dirty="0"/>
          </a:p>
        </p:txBody>
      </p:sp>
      <p:sp>
        <p:nvSpPr>
          <p:cNvPr id="19" name="Text 17"/>
          <p:cNvSpPr/>
          <p:nvPr/>
        </p:nvSpPr>
        <p:spPr>
          <a:xfrm>
            <a:off x="5467826" y="8746010"/>
            <a:ext cx="369498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a:t>
            </a:r>
            <a:endParaRPr lang="en-US" sz="2100" dirty="0"/>
          </a:p>
        </p:txBody>
      </p:sp>
      <p:sp>
        <p:nvSpPr>
          <p:cNvPr id="20" name="Text 18"/>
          <p:cNvSpPr/>
          <p:nvPr/>
        </p:nvSpPr>
        <p:spPr>
          <a:xfrm>
            <a:off x="9707166" y="8746010"/>
            <a:ext cx="3698796" cy="1288580"/>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21" name="Shape 19"/>
          <p:cNvSpPr/>
          <p:nvPr/>
        </p:nvSpPr>
        <p:spPr>
          <a:xfrm>
            <a:off x="954762" y="10203163"/>
            <a:ext cx="12719566" cy="1625725"/>
          </a:xfrm>
          <a:prstGeom prst="rect">
            <a:avLst/>
          </a:prstGeom>
          <a:solidFill>
            <a:srgbClr val="FFFFFF">
              <a:alpha val="4000"/>
            </a:srgbClr>
          </a:solidFill>
        </p:spPr>
      </p:sp>
      <p:sp>
        <p:nvSpPr>
          <p:cNvPr id="22" name="Text 20"/>
          <p:cNvSpPr/>
          <p:nvPr/>
        </p:nvSpPr>
        <p:spPr>
          <a:xfrm>
            <a:off x="1224677" y="10371736"/>
            <a:ext cx="369879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QA / Tester</a:t>
            </a:r>
            <a:endParaRPr lang="en-US" sz="2100" dirty="0"/>
          </a:p>
        </p:txBody>
      </p:sp>
      <p:sp>
        <p:nvSpPr>
          <p:cNvPr id="23" name="Text 21"/>
          <p:cNvSpPr/>
          <p:nvPr/>
        </p:nvSpPr>
        <p:spPr>
          <a:xfrm>
            <a:off x="5467826" y="10371736"/>
            <a:ext cx="369498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a:t>
            </a:r>
            <a:endParaRPr lang="en-US" sz="2100" dirty="0"/>
          </a:p>
        </p:txBody>
      </p:sp>
      <p:sp>
        <p:nvSpPr>
          <p:cNvPr id="24" name="Text 22"/>
          <p:cNvSpPr/>
          <p:nvPr/>
        </p:nvSpPr>
        <p:spPr>
          <a:xfrm>
            <a:off x="9707166" y="10371736"/>
            <a:ext cx="3698796" cy="1288580"/>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25" name="Shape 23"/>
          <p:cNvSpPr/>
          <p:nvPr/>
        </p:nvSpPr>
        <p:spPr>
          <a:xfrm>
            <a:off x="954762" y="11828888"/>
            <a:ext cx="12719566" cy="1625725"/>
          </a:xfrm>
          <a:prstGeom prst="rect">
            <a:avLst/>
          </a:prstGeom>
          <a:solidFill>
            <a:srgbClr val="000000">
              <a:alpha val="4000"/>
            </a:srgbClr>
          </a:solidFill>
        </p:spPr>
      </p:sp>
      <p:sp>
        <p:nvSpPr>
          <p:cNvPr id="26" name="Text 24"/>
          <p:cNvSpPr/>
          <p:nvPr/>
        </p:nvSpPr>
        <p:spPr>
          <a:xfrm>
            <a:off x="1224677" y="11997461"/>
            <a:ext cx="369879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Other (Specify)</a:t>
            </a:r>
            <a:endParaRPr lang="en-US" sz="2100" dirty="0"/>
          </a:p>
        </p:txBody>
      </p:sp>
      <p:sp>
        <p:nvSpPr>
          <p:cNvPr id="27" name="Text 25"/>
          <p:cNvSpPr/>
          <p:nvPr/>
        </p:nvSpPr>
        <p:spPr>
          <a:xfrm>
            <a:off x="5467826" y="11997461"/>
            <a:ext cx="369498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a:t>
            </a:r>
            <a:endParaRPr lang="en-US" sz="2100" dirty="0"/>
          </a:p>
        </p:txBody>
      </p:sp>
      <p:sp>
        <p:nvSpPr>
          <p:cNvPr id="28" name="Text 26"/>
          <p:cNvSpPr/>
          <p:nvPr/>
        </p:nvSpPr>
        <p:spPr>
          <a:xfrm>
            <a:off x="9707166" y="11997461"/>
            <a:ext cx="3698796" cy="1288580"/>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39522" y="739172"/>
            <a:ext cx="6711077" cy="838815"/>
          </a:xfrm>
          <a:prstGeom prst="rect">
            <a:avLst/>
          </a:prstGeom>
          <a:noFill/>
        </p:spPr>
        <p:txBody>
          <a:bodyPr wrap="none" lIns="0" tIns="0" rIns="0" bIns="0" rtlCol="0" anchor="t"/>
          <a:lstStyle/>
          <a:p>
            <a:pPr marL="0" indent="0" algn="l">
              <a:lnSpc>
                <a:spcPts val="6600"/>
              </a:lnSpc>
              <a:buNone/>
            </a:pPr>
            <a:r>
              <a:rPr lang="en-US" sz="5250" dirty="0">
                <a:solidFill>
                  <a:srgbClr val="152D47"/>
                </a:solidFill>
                <a:latin typeface="Crimson Pro Semi Bold" pitchFamily="34" charset="0"/>
                <a:ea typeface="Crimson Pro Semi Bold" pitchFamily="34" charset="-122"/>
                <a:cs typeface="Crimson Pro Semi Bold" pitchFamily="34" charset="-120"/>
              </a:rPr>
              <a:t>6. Communication Plan</a:t>
            </a:r>
            <a:endParaRPr lang="en-US" sz="5250" dirty="0"/>
          </a:p>
        </p:txBody>
      </p:sp>
      <p:sp>
        <p:nvSpPr>
          <p:cNvPr id="3" name="Text 1"/>
          <p:cNvSpPr/>
          <p:nvPr/>
        </p:nvSpPr>
        <p:spPr>
          <a:xfrm>
            <a:off x="939522" y="2114776"/>
            <a:ext cx="12751356" cy="1718107"/>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Effective communication is the backbone of any successful outsourced project. This section details the preferred tools, frequency, and reporting formats for client-vendor interactions. Establishing a clear communication plan ensures timely updates, quick problem resolution, and a smooth collaborative workflow.</a:t>
            </a:r>
            <a:endParaRPr lang="en-US" sz="2100" dirty="0"/>
          </a:p>
        </p:txBody>
      </p:sp>
      <p:pic>
        <p:nvPicPr>
          <p:cNvPr id="4" name="Image 0" descr="preencoded.png"/>
          <p:cNvPicPr>
            <a:picLocks noChangeAspect="1"/>
          </p:cNvPicPr>
          <p:nvPr/>
        </p:nvPicPr>
        <p:blipFill>
          <a:blip r:embed="rId1"/>
          <a:stretch>
            <a:fillRect/>
          </a:stretch>
        </p:blipFill>
        <p:spPr>
          <a:xfrm>
            <a:off x="3489841" y="7989934"/>
            <a:ext cx="7650718" cy="7649813"/>
          </a:xfrm>
          <a:prstGeom prst="rect">
            <a:avLst/>
          </a:prstGeom>
        </p:spPr>
      </p:pic>
      <p:pic>
        <p:nvPicPr>
          <p:cNvPr id="5" name="Image 1" descr="preencoded.png"/>
          <p:cNvPicPr>
            <a:picLocks noChangeAspect="1"/>
          </p:cNvPicPr>
          <p:nvPr/>
        </p:nvPicPr>
        <p:blipFill>
          <a:blip r:embed="rId2"/>
          <a:stretch>
            <a:fillRect/>
          </a:stretch>
        </p:blipFill>
        <p:spPr>
          <a:xfrm>
            <a:off x="4604028" y="10097329"/>
            <a:ext cx="452914" cy="566075"/>
          </a:xfrm>
          <a:prstGeom prst="rect">
            <a:avLst/>
          </a:prstGeom>
        </p:spPr>
      </p:pic>
      <p:pic>
        <p:nvPicPr>
          <p:cNvPr id="6" name="Image 2" descr="preencoded.png"/>
          <p:cNvPicPr>
            <a:picLocks noChangeAspect="1"/>
          </p:cNvPicPr>
          <p:nvPr/>
        </p:nvPicPr>
        <p:blipFill>
          <a:blip r:embed="rId3"/>
          <a:stretch>
            <a:fillRect/>
          </a:stretch>
        </p:blipFill>
        <p:spPr>
          <a:xfrm>
            <a:off x="3489841" y="7989934"/>
            <a:ext cx="7650718" cy="7649813"/>
          </a:xfrm>
          <a:prstGeom prst="rect">
            <a:avLst/>
          </a:prstGeom>
        </p:spPr>
      </p:pic>
      <p:pic>
        <p:nvPicPr>
          <p:cNvPr id="7" name="Image 3" descr="preencoded.png"/>
          <p:cNvPicPr>
            <a:picLocks noChangeAspect="1"/>
          </p:cNvPicPr>
          <p:nvPr/>
        </p:nvPicPr>
        <p:blipFill>
          <a:blip r:embed="rId4"/>
          <a:stretch>
            <a:fillRect/>
          </a:stretch>
        </p:blipFill>
        <p:spPr>
          <a:xfrm>
            <a:off x="7088743" y="8663034"/>
            <a:ext cx="452914" cy="566075"/>
          </a:xfrm>
          <a:prstGeom prst="rect">
            <a:avLst/>
          </a:prstGeom>
        </p:spPr>
      </p:pic>
      <p:pic>
        <p:nvPicPr>
          <p:cNvPr id="8" name="Image 4" descr="preencoded.png"/>
          <p:cNvPicPr>
            <a:picLocks noChangeAspect="1"/>
          </p:cNvPicPr>
          <p:nvPr/>
        </p:nvPicPr>
        <p:blipFill>
          <a:blip r:embed="rId5"/>
          <a:stretch>
            <a:fillRect/>
          </a:stretch>
        </p:blipFill>
        <p:spPr>
          <a:xfrm>
            <a:off x="3489841" y="7989934"/>
            <a:ext cx="7650718" cy="7649813"/>
          </a:xfrm>
          <a:prstGeom prst="rect">
            <a:avLst/>
          </a:prstGeom>
        </p:spPr>
      </p:pic>
      <p:pic>
        <p:nvPicPr>
          <p:cNvPr id="9" name="Image 5" descr="preencoded.png"/>
          <p:cNvPicPr>
            <a:picLocks noChangeAspect="1"/>
          </p:cNvPicPr>
          <p:nvPr/>
        </p:nvPicPr>
        <p:blipFill>
          <a:blip r:embed="rId6"/>
          <a:stretch>
            <a:fillRect/>
          </a:stretch>
        </p:blipFill>
        <p:spPr>
          <a:xfrm>
            <a:off x="9573339" y="10097329"/>
            <a:ext cx="452914" cy="566075"/>
          </a:xfrm>
          <a:prstGeom prst="rect">
            <a:avLst/>
          </a:prstGeom>
        </p:spPr>
      </p:pic>
      <p:sp>
        <p:nvSpPr>
          <p:cNvPr id="10" name="Text 2"/>
          <p:cNvSpPr/>
          <p:nvPr/>
        </p:nvSpPr>
        <p:spPr>
          <a:xfrm>
            <a:off x="939522" y="12116747"/>
            <a:ext cx="12751356" cy="859053"/>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Regular, transparent communication builds trust and keeps everyone aligned on project goals and progress.</a:t>
            </a:r>
            <a:endParaRPr lang="en-US" sz="2100" dirty="0"/>
          </a:p>
        </p:txBody>
      </p:sp>
      <p:sp>
        <p:nvSpPr>
          <p:cNvPr id="11" name="Text 3"/>
          <p:cNvSpPr/>
          <p:nvPr/>
        </p:nvSpPr>
        <p:spPr>
          <a:xfrm>
            <a:off x="1252657" y="5711705"/>
            <a:ext cx="3355538" cy="419288"/>
          </a:xfrm>
          <a:prstGeom prst="rect">
            <a:avLst/>
          </a:prstGeom>
          <a:noFill/>
        </p:spPr>
        <p:txBody>
          <a:bodyPr wrap="none" lIns="0" tIns="0" rIns="0" bIns="0" rtlCol="0" anchor="t"/>
          <a:lstStyle/>
          <a:p>
            <a:pPr marL="0" indent="0" algn="ctr">
              <a:lnSpc>
                <a:spcPts val="3300"/>
              </a:lnSpc>
              <a:buNone/>
            </a:pPr>
            <a:r>
              <a:rPr lang="en-US" sz="2600" dirty="0">
                <a:solidFill>
                  <a:srgbClr val="152D47"/>
                </a:solidFill>
                <a:latin typeface="Crimson Pro Semi Bold" pitchFamily="34" charset="0"/>
                <a:ea typeface="Crimson Pro Semi Bold" pitchFamily="34" charset="-122"/>
                <a:cs typeface="Crimson Pro Semi Bold" pitchFamily="34" charset="-120"/>
              </a:rPr>
              <a:t>Tools / Channels:</a:t>
            </a:r>
            <a:endParaRPr lang="en-US" sz="2600" dirty="0"/>
          </a:p>
        </p:txBody>
      </p:sp>
      <p:sp>
        <p:nvSpPr>
          <p:cNvPr id="12" name="Text 4"/>
          <p:cNvSpPr/>
          <p:nvPr/>
        </p:nvSpPr>
        <p:spPr>
          <a:xfrm>
            <a:off x="939522" y="6291947"/>
            <a:ext cx="3981926" cy="1288580"/>
          </a:xfrm>
          <a:prstGeom prst="rect">
            <a:avLst/>
          </a:prstGeom>
          <a:noFill/>
        </p:spPr>
        <p:txBody>
          <a:bodyPr wrap="square" lIns="0" tIns="0" rIns="0" bIns="0" rtlCol="0" anchor="t"/>
          <a:lstStyle/>
          <a:p>
            <a:pPr marL="0" indent="0" algn="ctr">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13" name="Text 5"/>
          <p:cNvSpPr/>
          <p:nvPr/>
        </p:nvSpPr>
        <p:spPr>
          <a:xfrm>
            <a:off x="939522" y="7741480"/>
            <a:ext cx="3981926" cy="859053"/>
          </a:xfrm>
          <a:prstGeom prst="rect">
            <a:avLst/>
          </a:prstGeom>
          <a:noFill/>
        </p:spPr>
        <p:txBody>
          <a:bodyPr wrap="square" lIns="0" tIns="0" rIns="0" bIns="0" rtlCol="0" anchor="t"/>
          <a:lstStyle/>
          <a:p>
            <a:pPr marL="0" indent="0" algn="ctr">
              <a:lnSpc>
                <a:spcPts val="3350"/>
              </a:lnSpc>
              <a:buNone/>
            </a:pPr>
            <a:r>
              <a:rPr lang="en-US" sz="2100" dirty="0">
                <a:solidFill>
                  <a:srgbClr val="04318F"/>
                </a:solidFill>
                <a:latin typeface="Heebo" pitchFamily="34" charset="0"/>
                <a:ea typeface="Heebo" pitchFamily="34" charset="-122"/>
                <a:cs typeface="Heebo" pitchFamily="34" charset="-120"/>
              </a:rPr>
              <a:t>(e.g., Slack, Email, Video Calls, Project Management Software)</a:t>
            </a:r>
            <a:endParaRPr lang="en-US" sz="2100" dirty="0"/>
          </a:p>
        </p:txBody>
      </p:sp>
      <p:sp>
        <p:nvSpPr>
          <p:cNvPr id="14" name="Text 6"/>
          <p:cNvSpPr/>
          <p:nvPr/>
        </p:nvSpPr>
        <p:spPr>
          <a:xfrm>
            <a:off x="5637371" y="4134789"/>
            <a:ext cx="3355538" cy="419288"/>
          </a:xfrm>
          <a:prstGeom prst="rect">
            <a:avLst/>
          </a:prstGeom>
          <a:noFill/>
        </p:spPr>
        <p:txBody>
          <a:bodyPr wrap="none" lIns="0" tIns="0" rIns="0" bIns="0" rtlCol="0" anchor="t"/>
          <a:lstStyle/>
          <a:p>
            <a:pPr marL="0" indent="0" algn="ctr">
              <a:lnSpc>
                <a:spcPts val="3300"/>
              </a:lnSpc>
              <a:buNone/>
            </a:pPr>
            <a:r>
              <a:rPr lang="en-US" sz="2600" dirty="0">
                <a:solidFill>
                  <a:srgbClr val="152D47"/>
                </a:solidFill>
                <a:latin typeface="Crimson Pro Semi Bold" pitchFamily="34" charset="0"/>
                <a:ea typeface="Crimson Pro Semi Bold" pitchFamily="34" charset="-122"/>
                <a:cs typeface="Crimson Pro Semi Bold" pitchFamily="34" charset="-120"/>
              </a:rPr>
              <a:t>Frequency:</a:t>
            </a:r>
            <a:endParaRPr lang="en-US" sz="2600" dirty="0"/>
          </a:p>
        </p:txBody>
      </p:sp>
      <p:sp>
        <p:nvSpPr>
          <p:cNvPr id="15" name="Text 7"/>
          <p:cNvSpPr/>
          <p:nvPr/>
        </p:nvSpPr>
        <p:spPr>
          <a:xfrm>
            <a:off x="5324118" y="4715031"/>
            <a:ext cx="3982045" cy="1288580"/>
          </a:xfrm>
          <a:prstGeom prst="rect">
            <a:avLst/>
          </a:prstGeom>
          <a:noFill/>
        </p:spPr>
        <p:txBody>
          <a:bodyPr wrap="square" lIns="0" tIns="0" rIns="0" bIns="0" rtlCol="0" anchor="t"/>
          <a:lstStyle/>
          <a:p>
            <a:pPr marL="0" indent="0" algn="ctr">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16" name="Text 8"/>
          <p:cNvSpPr/>
          <p:nvPr/>
        </p:nvSpPr>
        <p:spPr>
          <a:xfrm>
            <a:off x="5324118" y="6164565"/>
            <a:ext cx="3982045" cy="1288580"/>
          </a:xfrm>
          <a:prstGeom prst="rect">
            <a:avLst/>
          </a:prstGeom>
          <a:noFill/>
        </p:spPr>
        <p:txBody>
          <a:bodyPr wrap="square" lIns="0" tIns="0" rIns="0" bIns="0" rtlCol="0" anchor="t"/>
          <a:lstStyle/>
          <a:p>
            <a:pPr marL="0" indent="0" algn="ctr">
              <a:lnSpc>
                <a:spcPts val="3350"/>
              </a:lnSpc>
              <a:buNone/>
            </a:pPr>
            <a:r>
              <a:rPr lang="en-US" sz="2100" dirty="0">
                <a:solidFill>
                  <a:srgbClr val="04318F"/>
                </a:solidFill>
                <a:latin typeface="Heebo" pitchFamily="34" charset="0"/>
                <a:ea typeface="Heebo" pitchFamily="34" charset="-122"/>
                <a:cs typeface="Heebo" pitchFamily="34" charset="-120"/>
              </a:rPr>
              <a:t>(e.g., Daily Stand-ups, Weekly Progress Meetings, Bi-weekly Demos)</a:t>
            </a:r>
            <a:endParaRPr lang="en-US" sz="2100" dirty="0"/>
          </a:p>
        </p:txBody>
      </p:sp>
      <p:sp>
        <p:nvSpPr>
          <p:cNvPr id="17" name="Text 9"/>
          <p:cNvSpPr/>
          <p:nvPr/>
        </p:nvSpPr>
        <p:spPr>
          <a:xfrm>
            <a:off x="10022086" y="5282178"/>
            <a:ext cx="3355538" cy="419288"/>
          </a:xfrm>
          <a:prstGeom prst="rect">
            <a:avLst/>
          </a:prstGeom>
          <a:noFill/>
        </p:spPr>
        <p:txBody>
          <a:bodyPr wrap="none" lIns="0" tIns="0" rIns="0" bIns="0" rtlCol="0" anchor="t"/>
          <a:lstStyle/>
          <a:p>
            <a:pPr marL="0" indent="0" algn="ctr">
              <a:lnSpc>
                <a:spcPts val="3300"/>
              </a:lnSpc>
              <a:buNone/>
            </a:pPr>
            <a:r>
              <a:rPr lang="en-US" sz="2600" dirty="0">
                <a:solidFill>
                  <a:srgbClr val="152D47"/>
                </a:solidFill>
                <a:latin typeface="Crimson Pro Semi Bold" pitchFamily="34" charset="0"/>
                <a:ea typeface="Crimson Pro Semi Bold" pitchFamily="34" charset="-122"/>
                <a:cs typeface="Crimson Pro Semi Bold" pitchFamily="34" charset="-120"/>
              </a:rPr>
              <a:t>Reporting Format:</a:t>
            </a:r>
            <a:endParaRPr lang="en-US" sz="2600" dirty="0"/>
          </a:p>
        </p:txBody>
      </p:sp>
      <p:sp>
        <p:nvSpPr>
          <p:cNvPr id="18" name="Text 10"/>
          <p:cNvSpPr/>
          <p:nvPr/>
        </p:nvSpPr>
        <p:spPr>
          <a:xfrm>
            <a:off x="9708833" y="5862420"/>
            <a:ext cx="3982045" cy="1288580"/>
          </a:xfrm>
          <a:prstGeom prst="rect">
            <a:avLst/>
          </a:prstGeom>
          <a:noFill/>
        </p:spPr>
        <p:txBody>
          <a:bodyPr wrap="square" lIns="0" tIns="0" rIns="0" bIns="0" rtlCol="0" anchor="t"/>
          <a:lstStyle/>
          <a:p>
            <a:pPr marL="0" indent="0" algn="ctr">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19" name="Text 11"/>
          <p:cNvSpPr/>
          <p:nvPr/>
        </p:nvSpPr>
        <p:spPr>
          <a:xfrm>
            <a:off x="9708833" y="7311953"/>
            <a:ext cx="3982045" cy="1288580"/>
          </a:xfrm>
          <a:prstGeom prst="rect">
            <a:avLst/>
          </a:prstGeom>
          <a:noFill/>
        </p:spPr>
        <p:txBody>
          <a:bodyPr wrap="square" lIns="0" tIns="0" rIns="0" bIns="0" rtlCol="0" anchor="t"/>
          <a:lstStyle/>
          <a:p>
            <a:pPr marL="0" indent="0" algn="ctr">
              <a:lnSpc>
                <a:spcPts val="3350"/>
              </a:lnSpc>
              <a:buNone/>
            </a:pPr>
            <a:r>
              <a:rPr lang="en-US" sz="2100" dirty="0">
                <a:solidFill>
                  <a:srgbClr val="04318F"/>
                </a:solidFill>
                <a:latin typeface="Heebo" pitchFamily="34" charset="0"/>
                <a:ea typeface="Heebo" pitchFamily="34" charset="-122"/>
                <a:cs typeface="Heebo" pitchFamily="34" charset="-120"/>
              </a:rPr>
              <a:t>(e.g., Written Summaries, Dashboard Reports, Presentation Decks)</a:t>
            </a:r>
            <a:endParaRPr lang="en-US" sz="2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39522" y="739172"/>
            <a:ext cx="8440460" cy="838815"/>
          </a:xfrm>
          <a:prstGeom prst="rect">
            <a:avLst/>
          </a:prstGeom>
          <a:noFill/>
        </p:spPr>
        <p:txBody>
          <a:bodyPr wrap="none" lIns="0" tIns="0" rIns="0" bIns="0" rtlCol="0" anchor="t"/>
          <a:lstStyle/>
          <a:p>
            <a:pPr marL="0" indent="0" algn="l">
              <a:lnSpc>
                <a:spcPts val="6600"/>
              </a:lnSpc>
              <a:buNone/>
            </a:pPr>
            <a:r>
              <a:rPr lang="en-US" sz="5250" dirty="0">
                <a:solidFill>
                  <a:srgbClr val="152D47"/>
                </a:solidFill>
                <a:latin typeface="Crimson Pro Semi Bold" pitchFamily="34" charset="0"/>
                <a:ea typeface="Crimson Pro Semi Bold" pitchFamily="34" charset="-122"/>
                <a:cs typeface="Crimson Pro Semi Bold" pitchFamily="34" charset="-120"/>
              </a:rPr>
              <a:t>7. Quality Assurance &amp; Testing</a:t>
            </a:r>
            <a:endParaRPr lang="en-US" sz="5250" dirty="0"/>
          </a:p>
        </p:txBody>
      </p:sp>
      <p:sp>
        <p:nvSpPr>
          <p:cNvPr id="3" name="Text 1"/>
          <p:cNvSpPr/>
          <p:nvPr/>
        </p:nvSpPr>
        <p:spPr>
          <a:xfrm>
            <a:off x="939522" y="2114776"/>
            <a:ext cx="12751356" cy="1288580"/>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Ensuring the quality and functionality of your web solution is non-negotiable. This section outlines the types of testing that will be conducted and the process for tracking and resolving bugs. A robust QA strategy guarantees a polished, reliable product ready for launch.</a:t>
            </a:r>
            <a:endParaRPr lang="en-US" sz="2100" dirty="0"/>
          </a:p>
        </p:txBody>
      </p:sp>
      <p:pic>
        <p:nvPicPr>
          <p:cNvPr id="4" name="Image 0" descr="preencoded.png"/>
          <p:cNvPicPr>
            <a:picLocks noChangeAspect="1"/>
          </p:cNvPicPr>
          <p:nvPr/>
        </p:nvPicPr>
        <p:blipFill>
          <a:blip r:embed="rId1"/>
          <a:stretch>
            <a:fillRect/>
          </a:stretch>
        </p:blipFill>
        <p:spPr>
          <a:xfrm>
            <a:off x="962978" y="3705263"/>
            <a:ext cx="12704326" cy="4816222"/>
          </a:xfrm>
          <a:prstGeom prst="rect">
            <a:avLst/>
          </a:prstGeom>
        </p:spPr>
      </p:pic>
      <p:sp>
        <p:nvSpPr>
          <p:cNvPr id="5" name="Text 2"/>
          <p:cNvSpPr/>
          <p:nvPr/>
        </p:nvSpPr>
        <p:spPr>
          <a:xfrm>
            <a:off x="1430484" y="6578805"/>
            <a:ext cx="2869003" cy="358583"/>
          </a:xfrm>
          <a:prstGeom prst="rect">
            <a:avLst/>
          </a:prstGeom>
          <a:noFill/>
        </p:spPr>
        <p:txBody>
          <a:bodyPr wrap="none" lIns="0" tIns="0" rIns="0" bIns="0" rtlCol="0" anchor="t"/>
          <a:lstStyle/>
          <a:p>
            <a:pPr marL="0" indent="0" algn="r">
              <a:lnSpc>
                <a:spcPts val="1650"/>
              </a:lnSpc>
              <a:buNone/>
            </a:pPr>
            <a:r>
              <a:rPr lang="en-US" sz="1350" dirty="0">
                <a:solidFill>
                  <a:srgbClr val="4C4C4D"/>
                </a:solidFill>
                <a:latin typeface="Crimson Pro Semi Bold" pitchFamily="34" charset="0"/>
                <a:ea typeface="Crimson Pro Semi Bold" pitchFamily="34" charset="-122"/>
                <a:cs typeface="Crimson Pro Semi Bold" pitchFamily="34" charset="-120"/>
              </a:rPr>
              <a:t>Security Testing</a:t>
            </a:r>
            <a:endParaRPr lang="en-US" sz="1350" dirty="0"/>
          </a:p>
        </p:txBody>
      </p:sp>
      <p:sp>
        <p:nvSpPr>
          <p:cNvPr id="6" name="Text 3"/>
          <p:cNvSpPr/>
          <p:nvPr/>
        </p:nvSpPr>
        <p:spPr>
          <a:xfrm>
            <a:off x="1264719" y="7039385"/>
            <a:ext cx="3034768" cy="573732"/>
          </a:xfrm>
          <a:prstGeom prst="rect">
            <a:avLst/>
          </a:prstGeom>
          <a:noFill/>
        </p:spPr>
        <p:txBody>
          <a:bodyPr wrap="square" lIns="0" tIns="0" rIns="0" bIns="0" rtlCol="0" anchor="t"/>
          <a:lstStyle/>
          <a:p>
            <a:pPr marL="0" indent="0" algn="r">
              <a:lnSpc>
                <a:spcPts val="1350"/>
              </a:lnSpc>
              <a:buNone/>
            </a:pPr>
            <a:r>
              <a:rPr lang="en-US" sz="1050" dirty="0">
                <a:solidFill>
                  <a:srgbClr val="4C4C4D"/>
                </a:solidFill>
                <a:latin typeface="Heebo" pitchFamily="34" charset="0"/>
                <a:ea typeface="Heebo" pitchFamily="34" charset="-122"/>
                <a:cs typeface="Heebo" pitchFamily="34" charset="-120"/>
              </a:rPr>
              <a:t>Identify vulnerabilities and protect data integrity.</a:t>
            </a:r>
            <a:endParaRPr lang="en-US" sz="1050" dirty="0"/>
          </a:p>
        </p:txBody>
      </p:sp>
      <p:sp>
        <p:nvSpPr>
          <p:cNvPr id="7" name="Text 4"/>
          <p:cNvSpPr/>
          <p:nvPr/>
        </p:nvSpPr>
        <p:spPr>
          <a:xfrm>
            <a:off x="10330769" y="5533337"/>
            <a:ext cx="2869003" cy="358583"/>
          </a:xfrm>
          <a:prstGeom prst="rect">
            <a:avLst/>
          </a:prstGeom>
          <a:noFill/>
        </p:spPr>
        <p:txBody>
          <a:bodyPr wrap="none" lIns="0" tIns="0" rIns="0" bIns="0" rtlCol="0" anchor="t"/>
          <a:lstStyle/>
          <a:p>
            <a:pPr marL="0" indent="0" algn="l">
              <a:lnSpc>
                <a:spcPts val="1650"/>
              </a:lnSpc>
              <a:buNone/>
            </a:pPr>
            <a:r>
              <a:rPr lang="en-US" sz="1350" dirty="0">
                <a:solidFill>
                  <a:srgbClr val="4C4C4D"/>
                </a:solidFill>
                <a:latin typeface="Crimson Pro Semi Bold" pitchFamily="34" charset="0"/>
                <a:ea typeface="Crimson Pro Semi Bold" pitchFamily="34" charset="-122"/>
                <a:cs typeface="Crimson Pro Semi Bold" pitchFamily="34" charset="-120"/>
              </a:rPr>
              <a:t>UI Testing</a:t>
            </a:r>
            <a:endParaRPr lang="en-US" sz="1350" dirty="0"/>
          </a:p>
        </p:txBody>
      </p:sp>
      <p:sp>
        <p:nvSpPr>
          <p:cNvPr id="8" name="Text 5"/>
          <p:cNvSpPr/>
          <p:nvPr/>
        </p:nvSpPr>
        <p:spPr>
          <a:xfrm>
            <a:off x="10330769" y="5993917"/>
            <a:ext cx="3034767" cy="573733"/>
          </a:xfrm>
          <a:prstGeom prst="rect">
            <a:avLst/>
          </a:prstGeom>
          <a:noFill/>
        </p:spPr>
        <p:txBody>
          <a:bodyPr wrap="square" lIns="0" tIns="0" rIns="0" bIns="0" rtlCol="0" anchor="t"/>
          <a:lstStyle/>
          <a:p>
            <a:pPr marL="0" indent="0" algn="l">
              <a:lnSpc>
                <a:spcPts val="1350"/>
              </a:lnSpc>
              <a:buNone/>
            </a:pPr>
            <a:r>
              <a:rPr lang="en-US" sz="1050" dirty="0">
                <a:solidFill>
                  <a:srgbClr val="4C4C4D"/>
                </a:solidFill>
                <a:latin typeface="Heebo" pitchFamily="34" charset="0"/>
                <a:ea typeface="Heebo" pitchFamily="34" charset="-122"/>
                <a:cs typeface="Heebo" pitchFamily="34" charset="-120"/>
              </a:rPr>
              <a:t>Ensure interface elements are consistent and usable.</a:t>
            </a:r>
            <a:endParaRPr lang="en-US" sz="1050" dirty="0"/>
          </a:p>
        </p:txBody>
      </p:sp>
      <p:sp>
        <p:nvSpPr>
          <p:cNvPr id="9" name="Text 6"/>
          <p:cNvSpPr/>
          <p:nvPr/>
        </p:nvSpPr>
        <p:spPr>
          <a:xfrm>
            <a:off x="1481488" y="4436870"/>
            <a:ext cx="2869003" cy="358583"/>
          </a:xfrm>
          <a:prstGeom prst="rect">
            <a:avLst/>
          </a:prstGeom>
          <a:noFill/>
        </p:spPr>
        <p:txBody>
          <a:bodyPr wrap="none" lIns="0" tIns="0" rIns="0" bIns="0" rtlCol="0" anchor="t"/>
          <a:lstStyle/>
          <a:p>
            <a:pPr marL="0" indent="0" algn="r">
              <a:lnSpc>
                <a:spcPts val="1650"/>
              </a:lnSpc>
              <a:buNone/>
            </a:pPr>
            <a:r>
              <a:rPr lang="en-US" sz="1350" dirty="0">
                <a:solidFill>
                  <a:srgbClr val="4C4C4D"/>
                </a:solidFill>
                <a:latin typeface="Crimson Pro Semi Bold" pitchFamily="34" charset="0"/>
                <a:ea typeface="Crimson Pro Semi Bold" pitchFamily="34" charset="-122"/>
                <a:cs typeface="Crimson Pro Semi Bold" pitchFamily="34" charset="-120"/>
              </a:rPr>
              <a:t>Functional Testing</a:t>
            </a:r>
            <a:endParaRPr lang="en-US" sz="1350" dirty="0"/>
          </a:p>
        </p:txBody>
      </p:sp>
      <p:sp>
        <p:nvSpPr>
          <p:cNvPr id="10" name="Text 7"/>
          <p:cNvSpPr/>
          <p:nvPr/>
        </p:nvSpPr>
        <p:spPr>
          <a:xfrm>
            <a:off x="1315723" y="4897450"/>
            <a:ext cx="3034768" cy="573732"/>
          </a:xfrm>
          <a:prstGeom prst="rect">
            <a:avLst/>
          </a:prstGeom>
          <a:noFill/>
        </p:spPr>
        <p:txBody>
          <a:bodyPr wrap="square" lIns="0" tIns="0" rIns="0" bIns="0" rtlCol="0" anchor="t"/>
          <a:lstStyle/>
          <a:p>
            <a:pPr marL="0" indent="0" algn="r">
              <a:lnSpc>
                <a:spcPts val="1350"/>
              </a:lnSpc>
              <a:buNone/>
            </a:pPr>
            <a:r>
              <a:rPr lang="en-US" sz="1050" dirty="0">
                <a:solidFill>
                  <a:srgbClr val="4C4C4D"/>
                </a:solidFill>
                <a:latin typeface="Heebo" pitchFamily="34" charset="0"/>
                <a:ea typeface="Heebo" pitchFamily="34" charset="-122"/>
                <a:cs typeface="Heebo" pitchFamily="34" charset="-120"/>
              </a:rPr>
              <a:t>Verify features and business logic work correctly.</a:t>
            </a:r>
            <a:endParaRPr lang="en-US" sz="1050" dirty="0"/>
          </a:p>
        </p:txBody>
      </p:sp>
      <p:sp>
        <p:nvSpPr>
          <p:cNvPr id="11" name="Text 8"/>
          <p:cNvSpPr/>
          <p:nvPr/>
        </p:nvSpPr>
        <p:spPr>
          <a:xfrm>
            <a:off x="1342192" y="9226014"/>
            <a:ext cx="3355538" cy="419288"/>
          </a:xfrm>
          <a:prstGeom prst="rect">
            <a:avLst/>
          </a:prstGeom>
          <a:noFill/>
        </p:spPr>
        <p:txBody>
          <a:bodyPr wrap="none" lIns="0" tIns="0" rIns="0" bIns="0" rtlCol="0" anchor="t"/>
          <a:lstStyle/>
          <a:p>
            <a:pPr marL="0" indent="0" algn="l">
              <a:lnSpc>
                <a:spcPts val="3300"/>
              </a:lnSpc>
              <a:buNone/>
            </a:pPr>
            <a:r>
              <a:rPr lang="en-US" sz="2600" dirty="0">
                <a:solidFill>
                  <a:srgbClr val="152D47"/>
                </a:solidFill>
                <a:latin typeface="Crimson Pro Semi Bold" pitchFamily="34" charset="0"/>
                <a:ea typeface="Crimson Pro Semi Bold" pitchFamily="34" charset="-122"/>
                <a:cs typeface="Crimson Pro Semi Bold" pitchFamily="34" charset="-120"/>
              </a:rPr>
              <a:t>Test Types:</a:t>
            </a:r>
            <a:endParaRPr lang="en-US" sz="2600" dirty="0"/>
          </a:p>
        </p:txBody>
      </p:sp>
      <p:sp>
        <p:nvSpPr>
          <p:cNvPr id="12" name="Text 9"/>
          <p:cNvSpPr/>
          <p:nvPr/>
        </p:nvSpPr>
        <p:spPr>
          <a:xfrm>
            <a:off x="1342192" y="10047924"/>
            <a:ext cx="1234868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13" name="Text 10"/>
          <p:cNvSpPr/>
          <p:nvPr/>
        </p:nvSpPr>
        <p:spPr>
          <a:xfrm>
            <a:off x="1342192" y="10779357"/>
            <a:ext cx="12348686" cy="429527"/>
          </a:xfrm>
          <a:prstGeom prst="rect">
            <a:avLst/>
          </a:prstGeom>
          <a:noFill/>
        </p:spPr>
        <p:txBody>
          <a:bodyPr wrap="none" lIns="0" tIns="0" rIns="0" bIns="0" rtlCol="0" anchor="t"/>
          <a:lstStyle/>
          <a:p>
            <a:pPr marL="0" indent="0" algn="l">
              <a:lnSpc>
                <a:spcPts val="3350"/>
              </a:lnSpc>
              <a:buNone/>
            </a:pPr>
            <a:r>
              <a:rPr lang="en-US" sz="2100" dirty="0">
                <a:solidFill>
                  <a:srgbClr val="04318F"/>
                </a:solidFill>
                <a:latin typeface="Heebo" pitchFamily="34" charset="0"/>
                <a:ea typeface="Heebo" pitchFamily="34" charset="-122"/>
                <a:cs typeface="Heebo" pitchFamily="34" charset="-120"/>
              </a:rPr>
              <a:t>(e.g., Functional Testing, UI/UX Testing, Performance Testing, Security Testing, Compatibility Testing)</a:t>
            </a:r>
            <a:endParaRPr lang="en-US" sz="2100" dirty="0"/>
          </a:p>
        </p:txBody>
      </p:sp>
      <p:sp>
        <p:nvSpPr>
          <p:cNvPr id="14" name="Text 11"/>
          <p:cNvSpPr/>
          <p:nvPr/>
        </p:nvSpPr>
        <p:spPr>
          <a:xfrm>
            <a:off x="1342192" y="11611506"/>
            <a:ext cx="4798457" cy="419288"/>
          </a:xfrm>
          <a:prstGeom prst="rect">
            <a:avLst/>
          </a:prstGeom>
          <a:noFill/>
        </p:spPr>
        <p:txBody>
          <a:bodyPr wrap="none" lIns="0" tIns="0" rIns="0" bIns="0" rtlCol="0" anchor="t"/>
          <a:lstStyle/>
          <a:p>
            <a:pPr marL="0" indent="0" algn="l">
              <a:lnSpc>
                <a:spcPts val="3300"/>
              </a:lnSpc>
              <a:buNone/>
            </a:pPr>
            <a:r>
              <a:rPr lang="en-US" sz="2600" dirty="0">
                <a:solidFill>
                  <a:srgbClr val="152D47"/>
                </a:solidFill>
                <a:latin typeface="Crimson Pro Semi Bold" pitchFamily="34" charset="0"/>
                <a:ea typeface="Crimson Pro Semi Bold" pitchFamily="34" charset="-122"/>
                <a:cs typeface="Crimson Pro Semi Bold" pitchFamily="34" charset="-120"/>
              </a:rPr>
              <a:t>Bug Tracking / Resolution Process:</a:t>
            </a:r>
            <a:endParaRPr lang="en-US" sz="2600" dirty="0"/>
          </a:p>
        </p:txBody>
      </p:sp>
      <p:sp>
        <p:nvSpPr>
          <p:cNvPr id="15" name="Text 12"/>
          <p:cNvSpPr/>
          <p:nvPr/>
        </p:nvSpPr>
        <p:spPr>
          <a:xfrm>
            <a:off x="1342192" y="12433416"/>
            <a:ext cx="1234868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16" name="Text 13"/>
          <p:cNvSpPr/>
          <p:nvPr/>
        </p:nvSpPr>
        <p:spPr>
          <a:xfrm>
            <a:off x="1342192" y="13164849"/>
            <a:ext cx="12348686" cy="429527"/>
          </a:xfrm>
          <a:prstGeom prst="rect">
            <a:avLst/>
          </a:prstGeom>
          <a:noFill/>
        </p:spPr>
        <p:txBody>
          <a:bodyPr wrap="non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(e.g., Jira, Asana, Trello, Email — specify workflow for reporting, prioritizing, fixing, and retesting)</a:t>
            </a:r>
            <a:endParaRPr lang="en-US" sz="2100" dirty="0"/>
          </a:p>
        </p:txBody>
      </p:sp>
      <p:sp>
        <p:nvSpPr>
          <p:cNvPr id="17" name="Shape 14"/>
          <p:cNvSpPr/>
          <p:nvPr/>
        </p:nvSpPr>
        <p:spPr>
          <a:xfrm>
            <a:off x="939522" y="8823392"/>
            <a:ext cx="30480" cy="5072891"/>
          </a:xfrm>
          <a:prstGeom prst="rect">
            <a:avLst/>
          </a:prstGeom>
          <a:solidFill>
            <a:srgbClr val="2150FE"/>
          </a:solid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939522" y="739172"/>
            <a:ext cx="6711077" cy="838815"/>
          </a:xfrm>
          <a:prstGeom prst="rect">
            <a:avLst/>
          </a:prstGeom>
          <a:noFill/>
        </p:spPr>
        <p:txBody>
          <a:bodyPr wrap="none" lIns="0" tIns="0" rIns="0" bIns="0" rtlCol="0" anchor="t"/>
          <a:lstStyle/>
          <a:p>
            <a:pPr marL="0" indent="0" algn="l">
              <a:lnSpc>
                <a:spcPts val="6600"/>
              </a:lnSpc>
              <a:buNone/>
            </a:pPr>
            <a:r>
              <a:rPr lang="en-US" sz="5250" dirty="0">
                <a:solidFill>
                  <a:srgbClr val="152D47"/>
                </a:solidFill>
                <a:latin typeface="Crimson Pro Semi Bold" pitchFamily="34" charset="0"/>
                <a:ea typeface="Crimson Pro Semi Bold" pitchFamily="34" charset="-122"/>
                <a:cs typeface="Crimson Pro Semi Bold" pitchFamily="34" charset="-120"/>
              </a:rPr>
              <a:t>8. Post-Launch Support</a:t>
            </a:r>
            <a:endParaRPr lang="en-US" sz="5250" dirty="0"/>
          </a:p>
        </p:txBody>
      </p:sp>
      <p:sp>
        <p:nvSpPr>
          <p:cNvPr id="3" name="Text 1"/>
          <p:cNvSpPr/>
          <p:nvPr/>
        </p:nvSpPr>
        <p:spPr>
          <a:xfrm>
            <a:off x="939522" y="2114776"/>
            <a:ext cx="12751356" cy="1718107"/>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The journey doesn't end at launch; ongoing support is crucial for the longevity and success of your web presence. This section details the maintenance coverage, support channels, and service level agreements (SLAs) in place for post-launch. Planning for this phase ensures your site remains secure, up-to-date, and performs optimally.</a:t>
            </a:r>
            <a:endParaRPr lang="en-US" sz="2100" dirty="0"/>
          </a:p>
        </p:txBody>
      </p:sp>
      <p:sp>
        <p:nvSpPr>
          <p:cNvPr id="4" name="Shape 2"/>
          <p:cNvSpPr/>
          <p:nvPr/>
        </p:nvSpPr>
        <p:spPr>
          <a:xfrm>
            <a:off x="939522" y="4134789"/>
            <a:ext cx="604004" cy="603933"/>
          </a:xfrm>
          <a:prstGeom prst="roundRect">
            <a:avLst>
              <a:gd name="adj" fmla="val 6667"/>
            </a:avLst>
          </a:prstGeom>
          <a:solidFill>
            <a:srgbClr val="F2EEEE"/>
          </a:solidFill>
        </p:spPr>
      </p:sp>
      <p:sp>
        <p:nvSpPr>
          <p:cNvPr id="5" name="Text 3"/>
          <p:cNvSpPr/>
          <p:nvPr/>
        </p:nvSpPr>
        <p:spPr>
          <a:xfrm>
            <a:off x="1040130" y="4185087"/>
            <a:ext cx="402669" cy="503218"/>
          </a:xfrm>
          <a:prstGeom prst="rect">
            <a:avLst/>
          </a:prstGeom>
          <a:noFill/>
        </p:spPr>
        <p:txBody>
          <a:bodyPr wrap="none" lIns="0" tIns="0" rIns="0" bIns="0" rtlCol="0" anchor="t"/>
          <a:lstStyle/>
          <a:p>
            <a:pPr marL="0" indent="0" algn="ctr">
              <a:lnSpc>
                <a:spcPts val="3150"/>
              </a:lnSpc>
              <a:buNone/>
            </a:pPr>
            <a:r>
              <a:rPr lang="en-US" sz="3150" dirty="0">
                <a:solidFill>
                  <a:srgbClr val="4C4C4D"/>
                </a:solidFill>
                <a:latin typeface="Crimson Pro Semi Bold" pitchFamily="34" charset="0"/>
                <a:ea typeface="Crimson Pro Semi Bold" pitchFamily="34" charset="-122"/>
                <a:cs typeface="Crimson Pro Semi Bold" pitchFamily="34" charset="-120"/>
              </a:rPr>
              <a:t>1</a:t>
            </a:r>
            <a:endParaRPr lang="en-US" sz="3150" dirty="0"/>
          </a:p>
        </p:txBody>
      </p:sp>
      <p:sp>
        <p:nvSpPr>
          <p:cNvPr id="6" name="Text 4"/>
          <p:cNvSpPr/>
          <p:nvPr/>
        </p:nvSpPr>
        <p:spPr>
          <a:xfrm>
            <a:off x="1811893" y="4227052"/>
            <a:ext cx="3355538" cy="419288"/>
          </a:xfrm>
          <a:prstGeom prst="rect">
            <a:avLst/>
          </a:prstGeom>
          <a:noFill/>
        </p:spPr>
        <p:txBody>
          <a:bodyPr wrap="none" lIns="0" tIns="0" rIns="0" bIns="0" rtlCol="0" anchor="t"/>
          <a:lstStyle/>
          <a:p>
            <a:pPr marL="0" indent="0" algn="l">
              <a:lnSpc>
                <a:spcPts val="3300"/>
              </a:lnSpc>
              <a:buNone/>
            </a:pPr>
            <a:r>
              <a:rPr lang="en-US" sz="2600" dirty="0">
                <a:solidFill>
                  <a:srgbClr val="4C4C4D"/>
                </a:solidFill>
                <a:latin typeface="Crimson Pro Semi Bold" pitchFamily="34" charset="0"/>
                <a:ea typeface="Crimson Pro Semi Bold" pitchFamily="34" charset="-122"/>
                <a:cs typeface="Crimson Pro Semi Bold" pitchFamily="34" charset="-120"/>
              </a:rPr>
              <a:t>Maintenance Coverage:</a:t>
            </a:r>
            <a:endParaRPr lang="en-US" sz="2600" dirty="0"/>
          </a:p>
        </p:txBody>
      </p:sp>
      <p:sp>
        <p:nvSpPr>
          <p:cNvPr id="7" name="Text 5"/>
          <p:cNvSpPr/>
          <p:nvPr/>
        </p:nvSpPr>
        <p:spPr>
          <a:xfrm>
            <a:off x="1811893" y="4807294"/>
            <a:ext cx="5335548" cy="859053"/>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8" name="Text 6"/>
          <p:cNvSpPr/>
          <p:nvPr/>
        </p:nvSpPr>
        <p:spPr>
          <a:xfrm>
            <a:off x="1811893" y="5827301"/>
            <a:ext cx="5335548" cy="859053"/>
          </a:xfrm>
          <a:prstGeom prst="rect">
            <a:avLst/>
          </a:prstGeom>
          <a:noFill/>
        </p:spPr>
        <p:txBody>
          <a:bodyPr wrap="square" lIns="0" tIns="0" rIns="0" bIns="0" rtlCol="0" anchor="t"/>
          <a:lstStyle/>
          <a:p>
            <a:pPr marL="0" indent="0" algn="l">
              <a:lnSpc>
                <a:spcPts val="3350"/>
              </a:lnSpc>
              <a:buNone/>
            </a:pPr>
            <a:r>
              <a:rPr lang="en-US" sz="2100" dirty="0">
                <a:solidFill>
                  <a:srgbClr val="04318F"/>
                </a:solidFill>
                <a:latin typeface="Heebo" pitchFamily="34" charset="0"/>
                <a:ea typeface="Heebo" pitchFamily="34" charset="-122"/>
                <a:cs typeface="Heebo" pitchFamily="34" charset="-120"/>
              </a:rPr>
              <a:t>(e.g., CMS updates, security patches, bug fixes, content updates)</a:t>
            </a:r>
            <a:endParaRPr lang="en-US" sz="2100" dirty="0"/>
          </a:p>
        </p:txBody>
      </p:sp>
      <p:sp>
        <p:nvSpPr>
          <p:cNvPr id="9" name="Shape 7"/>
          <p:cNvSpPr/>
          <p:nvPr/>
        </p:nvSpPr>
        <p:spPr>
          <a:xfrm>
            <a:off x="7482959" y="4134789"/>
            <a:ext cx="604004" cy="603933"/>
          </a:xfrm>
          <a:prstGeom prst="roundRect">
            <a:avLst>
              <a:gd name="adj" fmla="val 6667"/>
            </a:avLst>
          </a:prstGeom>
          <a:solidFill>
            <a:srgbClr val="F2EEEE"/>
          </a:solidFill>
        </p:spPr>
      </p:sp>
      <p:sp>
        <p:nvSpPr>
          <p:cNvPr id="10" name="Text 8"/>
          <p:cNvSpPr/>
          <p:nvPr/>
        </p:nvSpPr>
        <p:spPr>
          <a:xfrm>
            <a:off x="7583567" y="4185087"/>
            <a:ext cx="402669" cy="503218"/>
          </a:xfrm>
          <a:prstGeom prst="rect">
            <a:avLst/>
          </a:prstGeom>
          <a:noFill/>
        </p:spPr>
        <p:txBody>
          <a:bodyPr wrap="none" lIns="0" tIns="0" rIns="0" bIns="0" rtlCol="0" anchor="t"/>
          <a:lstStyle/>
          <a:p>
            <a:pPr marL="0" indent="0" algn="ctr">
              <a:lnSpc>
                <a:spcPts val="3150"/>
              </a:lnSpc>
              <a:buNone/>
            </a:pPr>
            <a:r>
              <a:rPr lang="en-US" sz="3150" dirty="0">
                <a:solidFill>
                  <a:srgbClr val="4C4C4D"/>
                </a:solidFill>
                <a:latin typeface="Crimson Pro Semi Bold" pitchFamily="34" charset="0"/>
                <a:ea typeface="Crimson Pro Semi Bold" pitchFamily="34" charset="-122"/>
                <a:cs typeface="Crimson Pro Semi Bold" pitchFamily="34" charset="-120"/>
              </a:rPr>
              <a:t>2</a:t>
            </a:r>
            <a:endParaRPr lang="en-US" sz="3150" dirty="0"/>
          </a:p>
        </p:txBody>
      </p:sp>
      <p:sp>
        <p:nvSpPr>
          <p:cNvPr id="11" name="Text 9"/>
          <p:cNvSpPr/>
          <p:nvPr/>
        </p:nvSpPr>
        <p:spPr>
          <a:xfrm>
            <a:off x="8355330" y="4227052"/>
            <a:ext cx="3494603" cy="419288"/>
          </a:xfrm>
          <a:prstGeom prst="rect">
            <a:avLst/>
          </a:prstGeom>
          <a:noFill/>
        </p:spPr>
        <p:txBody>
          <a:bodyPr wrap="none" lIns="0" tIns="0" rIns="0" bIns="0" rtlCol="0" anchor="t"/>
          <a:lstStyle/>
          <a:p>
            <a:pPr marL="0" indent="0" algn="l">
              <a:lnSpc>
                <a:spcPts val="3300"/>
              </a:lnSpc>
              <a:buNone/>
            </a:pPr>
            <a:r>
              <a:rPr lang="en-US" sz="2600" dirty="0">
                <a:solidFill>
                  <a:srgbClr val="4C4C4D"/>
                </a:solidFill>
                <a:latin typeface="Crimson Pro Semi Bold" pitchFamily="34" charset="0"/>
                <a:ea typeface="Crimson Pro Semi Bold" pitchFamily="34" charset="-122"/>
                <a:cs typeface="Crimson Pro Semi Bold" pitchFamily="34" charset="-120"/>
              </a:rPr>
              <a:t>Support Channels &amp; SLA:</a:t>
            </a:r>
            <a:endParaRPr lang="en-US" sz="2600" dirty="0"/>
          </a:p>
        </p:txBody>
      </p:sp>
      <p:sp>
        <p:nvSpPr>
          <p:cNvPr id="12" name="Text 10"/>
          <p:cNvSpPr/>
          <p:nvPr/>
        </p:nvSpPr>
        <p:spPr>
          <a:xfrm>
            <a:off x="8355330" y="4807294"/>
            <a:ext cx="5335548" cy="859053"/>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____________________________________________________________________</a:t>
            </a:r>
            <a:endParaRPr lang="en-US" sz="2100" dirty="0"/>
          </a:p>
        </p:txBody>
      </p:sp>
      <p:sp>
        <p:nvSpPr>
          <p:cNvPr id="13" name="Text 11"/>
          <p:cNvSpPr/>
          <p:nvPr/>
        </p:nvSpPr>
        <p:spPr>
          <a:xfrm>
            <a:off x="8355330" y="5827301"/>
            <a:ext cx="5335548" cy="1288580"/>
          </a:xfrm>
          <a:prstGeom prst="rect">
            <a:avLst/>
          </a:prstGeom>
          <a:noFill/>
        </p:spPr>
        <p:txBody>
          <a:bodyPr wrap="square" lIns="0" tIns="0" rIns="0" bIns="0" rtlCol="0" anchor="t"/>
          <a:lstStyle/>
          <a:p>
            <a:pPr marL="0" indent="0" algn="l">
              <a:lnSpc>
                <a:spcPts val="3350"/>
              </a:lnSpc>
              <a:buNone/>
            </a:pPr>
            <a:r>
              <a:rPr lang="en-US" sz="2100" dirty="0">
                <a:solidFill>
                  <a:srgbClr val="4C4C4D"/>
                </a:solidFill>
                <a:latin typeface="Heebo" pitchFamily="34" charset="0"/>
                <a:ea typeface="Heebo" pitchFamily="34" charset="-122"/>
                <a:cs typeface="Heebo" pitchFamily="34" charset="-120"/>
              </a:rPr>
              <a:t>(e.g., Email, Phone, Ticketing System; response times for critical, high, medium, low issues)</a:t>
            </a:r>
            <a:endParaRPr lang="en-US" sz="2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9953</Words>
  <Application>WPS Presentation</Application>
  <PresentationFormat>On-screen Show (16:9)</PresentationFormat>
  <Paragraphs>278</Paragraphs>
  <Slides>10</Slides>
  <Notes>10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Arial</vt:lpstr>
      <vt:lpstr>SimSun</vt:lpstr>
      <vt:lpstr>Wingdings</vt:lpstr>
      <vt:lpstr>Crimson Pro Semi Bold</vt:lpstr>
      <vt:lpstr>Crimson Pro Semi Bold</vt:lpstr>
      <vt:lpstr>Crimson Pro Semi Bold</vt:lpstr>
      <vt:lpstr>Heebo</vt:lpstr>
      <vt:lpstr>Heebo</vt:lpstr>
      <vt:lpstr>Heebo</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Abhishek Nakum</cp:lastModifiedBy>
  <cp:revision>4</cp:revision>
  <dcterms:created xsi:type="dcterms:W3CDTF">2025-08-20T07:27:00Z</dcterms:created>
  <dcterms:modified xsi:type="dcterms:W3CDTF">2025-08-26T04:29:44Z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1EE14F9AA0754D4CA82018C04415E316_12</vt:lpwstr>
  </property>
  <property fmtid="{D5CDD505-2E9C-101B-9397-08002B2CF9AE}" pid="3" name="KSOProductBuildVer">
    <vt:lpwstr>1033-12.2.0.21931</vt:lpwstr>
  </property>
</Properties>
</file>